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6.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8" r:id="rId4"/>
    <p:sldMasterId id="2147484240" r:id="rId5"/>
    <p:sldMasterId id="2147484264" r:id="rId6"/>
    <p:sldMasterId id="2147484282" r:id="rId7"/>
  </p:sldMasterIdLst>
  <p:notesMasterIdLst>
    <p:notesMasterId r:id="rId64"/>
  </p:notesMasterIdLst>
  <p:sldIdLst>
    <p:sldId id="2076138469" r:id="rId8"/>
    <p:sldId id="2123258823" r:id="rId9"/>
    <p:sldId id="2123258980" r:id="rId10"/>
    <p:sldId id="2123258825" r:id="rId11"/>
    <p:sldId id="2076137813" r:id="rId12"/>
    <p:sldId id="2076137777" r:id="rId13"/>
    <p:sldId id="2123258979" r:id="rId14"/>
    <p:sldId id="2123258971" r:id="rId15"/>
    <p:sldId id="2123258826" r:id="rId16"/>
    <p:sldId id="275" r:id="rId17"/>
    <p:sldId id="2076137820" r:id="rId18"/>
    <p:sldId id="2123258839" r:id="rId19"/>
    <p:sldId id="2076137821" r:id="rId20"/>
    <p:sldId id="2076137822" r:id="rId21"/>
    <p:sldId id="2076137779" r:id="rId22"/>
    <p:sldId id="2123258835" r:id="rId23"/>
    <p:sldId id="2123258836" r:id="rId24"/>
    <p:sldId id="2123258846" r:id="rId25"/>
    <p:sldId id="2076137808" r:id="rId26"/>
    <p:sldId id="2076137781" r:id="rId27"/>
    <p:sldId id="2076138409" r:id="rId28"/>
    <p:sldId id="267" r:id="rId29"/>
    <p:sldId id="2076137784" r:id="rId30"/>
    <p:sldId id="2076137783" r:id="rId31"/>
    <p:sldId id="2076137787" r:id="rId32"/>
    <p:sldId id="2076137788" r:id="rId33"/>
    <p:sldId id="2123258834" r:id="rId34"/>
    <p:sldId id="2076137811" r:id="rId35"/>
    <p:sldId id="2076137785" r:id="rId36"/>
    <p:sldId id="2123258828" r:id="rId37"/>
    <p:sldId id="2076137790" r:id="rId38"/>
    <p:sldId id="2076137791" r:id="rId39"/>
    <p:sldId id="2076137805" r:id="rId40"/>
    <p:sldId id="2076137806" r:id="rId41"/>
    <p:sldId id="2076137807" r:id="rId42"/>
    <p:sldId id="2076137803" r:id="rId43"/>
    <p:sldId id="2076137804" r:id="rId44"/>
    <p:sldId id="2123258845" r:id="rId45"/>
    <p:sldId id="2076137801" r:id="rId46"/>
    <p:sldId id="2076137794" r:id="rId47"/>
    <p:sldId id="2076137802" r:id="rId48"/>
    <p:sldId id="2076137819" r:id="rId49"/>
    <p:sldId id="2076138410" r:id="rId50"/>
    <p:sldId id="2076137795" r:id="rId51"/>
    <p:sldId id="2076137797" r:id="rId52"/>
    <p:sldId id="2076137799" r:id="rId53"/>
    <p:sldId id="2076137798" r:id="rId54"/>
    <p:sldId id="2123258844" r:id="rId55"/>
    <p:sldId id="2076138411" r:id="rId56"/>
    <p:sldId id="2123258838" r:id="rId57"/>
    <p:sldId id="2123258843" r:id="rId58"/>
    <p:sldId id="2123258981" r:id="rId59"/>
    <p:sldId id="2123258870" r:id="rId60"/>
    <p:sldId id="2076137809" r:id="rId61"/>
    <p:sldId id="2123258821" r:id="rId62"/>
    <p:sldId id="2123258827"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A88D7D94-A379-4A2D-BC9A-A652CDFE16D9}">
          <p14:sldIdLst/>
        </p14:section>
        <p14:section name="Intro" id="{352FA0FD-2292-4E95-A687-A889F10780C6}">
          <p14:sldIdLst>
            <p14:sldId id="2076138469"/>
            <p14:sldId id="2123258823"/>
            <p14:sldId id="2123258980"/>
            <p14:sldId id="2123258825"/>
            <p14:sldId id="2076137813"/>
            <p14:sldId id="2076137777"/>
            <p14:sldId id="2123258979"/>
            <p14:sldId id="2123258971"/>
          </p14:sldIdLst>
        </p14:section>
        <p14:section name="Tips and Tricks" id="{A86AA5B1-4BC3-4414-AD96-A809A9051AEA}">
          <p14:sldIdLst>
            <p14:sldId id="2123258826"/>
            <p14:sldId id="275"/>
            <p14:sldId id="2076137820"/>
            <p14:sldId id="2123258839"/>
            <p14:sldId id="2076137821"/>
            <p14:sldId id="2076137822"/>
            <p14:sldId id="2076137779"/>
            <p14:sldId id="2123258835"/>
            <p14:sldId id="2123258836"/>
            <p14:sldId id="2123258846"/>
            <p14:sldId id="2076137808"/>
            <p14:sldId id="2076137781"/>
          </p14:sldIdLst>
        </p14:section>
        <p14:section name="How to Contrib Options 1-2" id="{6205B186-6345-4226-AE42-ACF8B14AE6A2}">
          <p14:sldIdLst>
            <p14:sldId id="2076138409"/>
            <p14:sldId id="267"/>
            <p14:sldId id="2076137784"/>
            <p14:sldId id="2076137783"/>
            <p14:sldId id="2076137787"/>
            <p14:sldId id="2076137788"/>
            <p14:sldId id="2123258834"/>
            <p14:sldId id="2076137811"/>
          </p14:sldIdLst>
        </p14:section>
        <p14:section name="How To Contrib Via PR" id="{19AD28C8-6A65-46A9-BF1A-B96561326BF5}">
          <p14:sldIdLst>
            <p14:sldId id="2076137785"/>
            <p14:sldId id="2123258828"/>
            <p14:sldId id="2076137790"/>
            <p14:sldId id="2076137791"/>
            <p14:sldId id="2076137805"/>
            <p14:sldId id="2076137806"/>
            <p14:sldId id="2076137807"/>
            <p14:sldId id="2076137803"/>
            <p14:sldId id="2076137804"/>
            <p14:sldId id="2123258845"/>
            <p14:sldId id="2076137801"/>
            <p14:sldId id="2076137794"/>
            <p14:sldId id="2076137802"/>
            <p14:sldId id="2076137819"/>
          </p14:sldIdLst>
        </p14:section>
        <p14:section name="GitHub and Microsoft Docs" id="{D5742542-7C0A-470E-8044-650BA0D46CF9}">
          <p14:sldIdLst>
            <p14:sldId id="2076138410"/>
            <p14:sldId id="2076137795"/>
            <p14:sldId id="2076137797"/>
            <p14:sldId id="2076137799"/>
            <p14:sldId id="2076137798"/>
            <p14:sldId id="2123258844"/>
          </p14:sldIdLst>
        </p14:section>
        <p14:section name="News" id="{BC528500-37FA-482A-967A-A1E659F6580F}">
          <p14:sldIdLst>
            <p14:sldId id="2076138411"/>
            <p14:sldId id="2123258838"/>
            <p14:sldId id="2123258843"/>
            <p14:sldId id="2123258981"/>
            <p14:sldId id="2123258870"/>
            <p14:sldId id="2076137809"/>
          </p14:sldIdLst>
        </p14:section>
        <p14:section name="Q&amp;A" id="{C8C6B572-6E69-43E6-93E2-022071AE70A4}">
          <p14:sldIdLst>
            <p14:sldId id="2123258821"/>
            <p14:sldId id="212325882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AD2E1F-3096-96E7-4FFC-AD415A3808A4}" name="Van To (SQL)" initials="V(" userId="S::vanto@microsoft.com::a317beac-50cf-4332-9803-43e833e4fd25" providerId="AD"/>
  <p188:author id="{63B2ED7E-D98C-CEFE-CCC7-0A7415962E80}" name="Jason Roth" initials="JR" userId="S::jroth@microsoft.com::105f6f89-f062-49ce-ad25-0c89e4c02b5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79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9180A2-A54E-469C-8E05-7E28E27A865B}" v="6" dt="2022-11-18T17:10:35.6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388" autoAdjust="0"/>
  </p:normalViewPr>
  <p:slideViewPr>
    <p:cSldViewPr snapToGrid="0">
      <p:cViewPr varScale="1">
        <p:scale>
          <a:sx n="111" d="100"/>
          <a:sy n="111" d="100"/>
        </p:scale>
        <p:origin x="21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752CC3-B31F-4C1F-A2B1-030E895BBB31}">
      <dgm:prSet custT="1"/>
      <dgm:spPr/>
      <dgm:t>
        <a:bodyPr/>
        <a:lstStyle/>
        <a:p>
          <a:r>
            <a:rPr lang="en-US" sz="3600" u="sng"/>
            <a:t>docs.microsoft.com/contribute/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107185E9-A300-4CFF-B8C9-CA0B04ECDD08}" type="parTrans" cxnId="{AAF1C409-954E-4A0E-88A7-62E3514E72E0}">
      <dgm:prSet/>
      <dgm:spPr/>
      <dgm:t>
        <a:bodyPr/>
        <a:lstStyle/>
        <a:p>
          <a:endParaRPr lang="en-US"/>
        </a:p>
      </dgm:t>
    </dgm:pt>
    <dgm:pt modelId="{5FCFA57D-9E65-4FF5-8177-59AE620B149A}" type="sibTrans" cxnId="{AAF1C409-954E-4A0E-88A7-62E3514E72E0}">
      <dgm:prSet/>
      <dgm:spPr/>
      <dgm:t>
        <a:bodyPr/>
        <a:lstStyle/>
        <a:p>
          <a:endParaRPr lang="en-US"/>
        </a:p>
      </dgm:t>
    </dgm:pt>
    <dgm:pt modelId="{3E8D695A-1AFA-4F34-9174-CBE96732687C}">
      <dgm:prSet custT="1"/>
      <dgm:spPr/>
      <dgm:t>
        <a:bodyPr/>
        <a:lstStyle/>
        <a:p>
          <a:pPr rtl="0"/>
          <a:r>
            <a:rPr lang="en-US" sz="2800">
              <a:latin typeface="+mn-lt"/>
            </a:rPr>
            <a:t>Help edit docs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BE9F9B90-5125-4796-B162-4DF2860A3E68}" type="parTrans" cxnId="{0EECEC34-BD22-4A7E-8A5F-29BD8FE6BF44}">
      <dgm:prSet/>
      <dgm:spPr/>
      <dgm:t>
        <a:bodyPr/>
        <a:lstStyle/>
        <a:p>
          <a:endParaRPr lang="en-US"/>
        </a:p>
      </dgm:t>
    </dgm:pt>
    <dgm:pt modelId="{F9290653-DB31-488C-9380-77B1B8889E28}" type="sibTrans" cxnId="{0EECEC34-BD22-4A7E-8A5F-29BD8FE6BF44}">
      <dgm:prSet/>
      <dgm:spPr/>
      <dgm:t>
        <a:bodyPr/>
        <a:lstStyle/>
        <a:p>
          <a:endParaRPr lang="en-US"/>
        </a:p>
      </dgm:t>
    </dgm:pt>
    <dgm:pt modelId="{56FD5070-6237-48D4-ABA4-E8905A6ADB71}">
      <dgm:prSet custT="1"/>
      <dgm:spPr/>
      <dgm:t>
        <a:bodyPr/>
        <a:lstStyle/>
        <a:p>
          <a:pPr rtl="0"/>
          <a:r>
            <a:rPr lang="en-US" sz="2800">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07C63E0-23EB-443D-B803-330555930380}" type="parTrans" cxnId="{D0B64BE9-9B8F-48A6-9379-E7A3211346F1}">
      <dgm:prSet/>
      <dgm:spPr/>
      <dgm:t>
        <a:bodyPr/>
        <a:lstStyle/>
        <a:p>
          <a:endParaRPr lang="en-US"/>
        </a:p>
      </dgm:t>
    </dgm:pt>
    <dgm:pt modelId="{7DD39D25-2C2A-45A2-B771-084C611A18BA}" type="sibTrans" cxnId="{D0B64BE9-9B8F-48A6-9379-E7A3211346F1}">
      <dgm:prSet/>
      <dgm:spPr/>
      <dgm:t>
        <a:bodyPr/>
        <a:lstStyle/>
        <a:p>
          <a:endParaRPr lang="en-US"/>
        </a:p>
      </dgm:t>
    </dgm:pt>
    <dgm:pt modelId="{10790E7A-E93D-4596-97CE-D5DDB52EB13B}">
      <dgm:prSet custT="1"/>
      <dgm:spPr/>
      <dgm:t>
        <a:bodyPr/>
        <a:lstStyle/>
        <a:p>
          <a:pPr rtl="0"/>
          <a:r>
            <a:rPr lang="en-US" sz="2800">
              <a:latin typeface="+mn-lt"/>
            </a:rPr>
            <a:t>We average ~128M pageviews/month</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59724688-EAE1-4416-BE28-BF4806B40BBF}" type="parTrans" cxnId="{CEC1DB5F-3B01-404F-9D12-B4EDE19646CF}">
      <dgm:prSet/>
      <dgm:spPr/>
      <dgm:t>
        <a:bodyPr/>
        <a:lstStyle/>
        <a:p>
          <a:endParaRPr lang="en-US"/>
        </a:p>
      </dgm:t>
    </dgm:pt>
    <dgm:pt modelId="{C33709ED-9E9C-4588-A6D4-B3CA4D497F7E}" type="sibTrans" cxnId="{CEC1DB5F-3B01-404F-9D12-B4EDE19646CF}">
      <dgm:prSet/>
      <dgm:spPr/>
      <dgm:t>
        <a:bodyPr/>
        <a:lstStyle/>
        <a:p>
          <a:endParaRPr lang="en-US"/>
        </a:p>
      </dgm:t>
    </dgm:pt>
    <dgm:pt modelId="{2AEFE43B-6BE5-450A-8AB5-626A912F1280}">
      <dgm:prSet custT="1"/>
      <dgm:spPr/>
      <dgm:t>
        <a:bodyPr/>
        <a:lstStyle/>
        <a:p>
          <a:pPr rtl="0"/>
          <a:r>
            <a:rPr lang="en-US" sz="2800">
              <a:latin typeface="+mn-lt"/>
            </a:rPr>
            <a:t>Let’s walk through it…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EC98E5D-678E-465D-AD61-08F3D9875E4D}" type="parTrans" cxnId="{1BA41E7B-1FD9-44C3-93FF-4AC34E414771}">
      <dgm:prSet/>
      <dgm:spPr/>
      <dgm:t>
        <a:bodyPr/>
        <a:lstStyle/>
        <a:p>
          <a:endParaRPr lang="en-US"/>
        </a:p>
      </dgm:t>
    </dgm:pt>
    <dgm:pt modelId="{E06570AE-9B5B-45B3-BE97-7D5EF00E72DB}" type="sibTrans" cxnId="{1BA41E7B-1FD9-44C3-93FF-4AC34E414771}">
      <dgm:prSet/>
      <dgm:spPr/>
      <dgm:t>
        <a:bodyPr/>
        <a:lstStyle/>
        <a:p>
          <a:endParaRPr lang="en-US"/>
        </a:p>
      </dgm:t>
    </dgm:pt>
    <dgm:pt modelId="{4FE3E99B-3DCD-4826-AF1A-07E308BF7190}">
      <dgm:prSet custT="1"/>
      <dgm:spPr/>
      <dgm:t>
        <a:bodyPr/>
        <a:lstStyle/>
        <a:p>
          <a:pPr rtl="0"/>
          <a:r>
            <a:rPr lang="en-US" sz="2800">
              <a:latin typeface="+mn-lt"/>
            </a:rPr>
            <a:t>Contribute to Docs entirely in browser</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2FA44F4F-0005-48CA-815B-594304F7E7DD}" type="parTrans" cxnId="{9AE001E0-664B-46DB-996C-308D2CA6E811}">
      <dgm:prSet/>
      <dgm:spPr/>
      <dgm:t>
        <a:bodyPr/>
        <a:lstStyle/>
        <a:p>
          <a:endParaRPr lang="en-US"/>
        </a:p>
      </dgm:t>
    </dgm:pt>
    <dgm:pt modelId="{9EB271D6-B584-419F-AF37-4747C459C4F1}" type="sibTrans" cxnId="{9AE001E0-664B-46DB-996C-308D2CA6E811}">
      <dgm:prSet/>
      <dgm:spPr/>
      <dgm:t>
        <a:bodyPr/>
        <a:lstStyle/>
        <a:p>
          <a:endParaRPr lang="en-US"/>
        </a:p>
      </dgm:t>
    </dgm:pt>
    <dgm:pt modelId="{320E904E-F540-47AD-A259-2915B9A1F673}">
      <dgm:prSet custT="1"/>
      <dgm:spPr/>
      <dgm:t>
        <a:bodyPr/>
        <a:lstStyle/>
        <a:p>
          <a:pPr rtl="0"/>
          <a:r>
            <a:rPr lang="en-US" sz="2800" i="1">
              <a:latin typeface="+mn-lt"/>
            </a:rPr>
            <a:t>Docs as Code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99EE6934-8D00-4EEB-B1C2-3B888664838D}" type="parTrans" cxnId="{F606AF3F-A837-4656-BCBB-CC9B480CA57C}">
      <dgm:prSet/>
      <dgm:spPr/>
      <dgm:t>
        <a:bodyPr/>
        <a:lstStyle/>
        <a:p>
          <a:endParaRPr lang="en-US"/>
        </a:p>
      </dgm:t>
    </dgm:pt>
    <dgm:pt modelId="{E18C63B3-5AA3-452F-9E0C-922B3F008992}" type="sibTrans" cxnId="{F606AF3F-A837-4656-BCBB-CC9B480CA57C}">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6B263793-15EF-4FA1-B8A1-04C17117FDAC}" type="pres">
      <dgm:prSet presAssocID="{14752CC3-B31F-4C1F-A2B1-030E895BBB31}" presName="parentText" presStyleLbl="node1" presStyleIdx="0" presStyleCnt="7">
        <dgm:presLayoutVars>
          <dgm:chMax val="0"/>
          <dgm:bulletEnabled val="1"/>
        </dgm:presLayoutVars>
      </dgm:prSet>
      <dgm:spPr/>
    </dgm:pt>
    <dgm:pt modelId="{D904144A-2708-415C-9EEC-E7EDE37E5761}" type="pres">
      <dgm:prSet presAssocID="{5FCFA57D-9E65-4FF5-8177-59AE620B149A}" presName="spacer" presStyleCnt="0"/>
      <dgm:spPr/>
    </dgm:pt>
    <dgm:pt modelId="{2BD4C470-76B5-45A6-ACAE-007A489EC91C}" type="pres">
      <dgm:prSet presAssocID="{3E8D695A-1AFA-4F34-9174-CBE96732687C}" presName="parentText" presStyleLbl="node1" presStyleIdx="1" presStyleCnt="7">
        <dgm:presLayoutVars>
          <dgm:chMax val="0"/>
          <dgm:bulletEnabled val="1"/>
        </dgm:presLayoutVars>
      </dgm:prSet>
      <dgm:spPr/>
    </dgm:pt>
    <dgm:pt modelId="{D0CEAB2D-36BD-43EA-ADAF-28A2BD6710FB}" type="pres">
      <dgm:prSet presAssocID="{F9290653-DB31-488C-9380-77B1B8889E28}" presName="spacer" presStyleCnt="0"/>
      <dgm:spPr/>
    </dgm:pt>
    <dgm:pt modelId="{95206BDB-114A-4491-B4BE-6788B880F06C}" type="pres">
      <dgm:prSet presAssocID="{56FD5070-6237-48D4-ABA4-E8905A6ADB71}" presName="parentText" presStyleLbl="node1" presStyleIdx="2" presStyleCnt="7">
        <dgm:presLayoutVars>
          <dgm:chMax val="0"/>
          <dgm:bulletEnabled val="1"/>
        </dgm:presLayoutVars>
      </dgm:prSet>
      <dgm:spPr/>
    </dgm:pt>
    <dgm:pt modelId="{6B24ABE7-F1FA-4711-AA8F-63B4640728CE}" type="pres">
      <dgm:prSet presAssocID="{7DD39D25-2C2A-45A2-B771-084C611A18BA}" presName="spacer" presStyleCnt="0"/>
      <dgm:spPr/>
    </dgm:pt>
    <dgm:pt modelId="{B6EB9487-0FD9-4272-BB0F-49D31CDB6A07}" type="pres">
      <dgm:prSet presAssocID="{10790E7A-E93D-4596-97CE-D5DDB52EB13B}" presName="parentText" presStyleLbl="node1" presStyleIdx="3" presStyleCnt="7">
        <dgm:presLayoutVars>
          <dgm:chMax val="0"/>
          <dgm:bulletEnabled val="1"/>
        </dgm:presLayoutVars>
      </dgm:prSet>
      <dgm:spPr/>
    </dgm:pt>
    <dgm:pt modelId="{61C92A30-9E1E-4732-A3F9-ECE53E292FAF}" type="pres">
      <dgm:prSet presAssocID="{C33709ED-9E9C-4588-A6D4-B3CA4D497F7E}" presName="spacer" presStyleCnt="0"/>
      <dgm:spPr/>
    </dgm:pt>
    <dgm:pt modelId="{A3E7E2F0-9E5E-4C22-9290-E5D3586C38BA}" type="pres">
      <dgm:prSet presAssocID="{4FE3E99B-3DCD-4826-AF1A-07E308BF7190}" presName="parentText" presStyleLbl="node1" presStyleIdx="4" presStyleCnt="7">
        <dgm:presLayoutVars>
          <dgm:chMax val="0"/>
          <dgm:bulletEnabled val="1"/>
        </dgm:presLayoutVars>
      </dgm:prSet>
      <dgm:spPr/>
    </dgm:pt>
    <dgm:pt modelId="{2016A805-FD2B-44A5-85B5-635957EF0858}" type="pres">
      <dgm:prSet presAssocID="{9EB271D6-B584-419F-AF37-4747C459C4F1}" presName="spacer" presStyleCnt="0"/>
      <dgm:spPr/>
    </dgm:pt>
    <dgm:pt modelId="{47662871-446D-4D60-A043-A7B042F3ED2A}" type="pres">
      <dgm:prSet presAssocID="{320E904E-F540-47AD-A259-2915B9A1F673}" presName="parentText" presStyleLbl="node1" presStyleIdx="5" presStyleCnt="7">
        <dgm:presLayoutVars>
          <dgm:chMax val="0"/>
          <dgm:bulletEnabled val="1"/>
        </dgm:presLayoutVars>
      </dgm:prSet>
      <dgm:spPr/>
    </dgm:pt>
    <dgm:pt modelId="{73FCF1DF-1456-4DDC-A709-D3D70C9BEF41}" type="pres">
      <dgm:prSet presAssocID="{E18C63B3-5AA3-452F-9E0C-922B3F008992}" presName="spacer" presStyleCnt="0"/>
      <dgm:spPr/>
    </dgm:pt>
    <dgm:pt modelId="{5C8F32C9-77D2-4560-BFFA-43D02671B6C2}" type="pres">
      <dgm:prSet presAssocID="{2AEFE43B-6BE5-450A-8AB5-626A912F1280}" presName="parentText" presStyleLbl="node1" presStyleIdx="6" presStyleCnt="7">
        <dgm:presLayoutVars>
          <dgm:chMax val="0"/>
          <dgm:bulletEnabled val="1"/>
        </dgm:presLayoutVars>
      </dgm:prSet>
      <dgm:spPr/>
    </dgm:pt>
  </dgm:ptLst>
  <dgm:cxnLst>
    <dgm:cxn modelId="{8B569205-E2DA-4DB9-9DDE-6D50B6795260}" type="presOf" srcId="{14752CC3-B31F-4C1F-A2B1-030E895BBB31}" destId="{6B263793-15EF-4FA1-B8A1-04C17117FDAC}" srcOrd="0" destOrd="0" presId="urn:microsoft.com/office/officeart/2005/8/layout/vList2"/>
    <dgm:cxn modelId="{AAF1C409-954E-4A0E-88A7-62E3514E72E0}" srcId="{FFAB9795-AA67-4DB1-8666-63A9E499E6A4}" destId="{14752CC3-B31F-4C1F-A2B1-030E895BBB31}" srcOrd="0" destOrd="0" parTransId="{107185E9-A300-4CFF-B8C9-CA0B04ECDD08}" sibTransId="{5FCFA57D-9E65-4FF5-8177-59AE620B149A}"/>
    <dgm:cxn modelId="{5E8C2D13-A920-4336-85FF-F607B28C739D}" type="presOf" srcId="{320E904E-F540-47AD-A259-2915B9A1F673}" destId="{47662871-446D-4D60-A043-A7B042F3ED2A}" srcOrd="0" destOrd="0" presId="urn:microsoft.com/office/officeart/2005/8/layout/vList2"/>
    <dgm:cxn modelId="{356DEF2A-F635-4E9C-8985-5A651A39407A}" type="presOf" srcId="{4FE3E99B-3DCD-4826-AF1A-07E308BF7190}" destId="{A3E7E2F0-9E5E-4C22-9290-E5D3586C38BA}" srcOrd="0" destOrd="0" presId="urn:microsoft.com/office/officeart/2005/8/layout/vList2"/>
    <dgm:cxn modelId="{96C5E72E-1CEB-47EE-BD3E-8311173BECF5}" type="presOf" srcId="{3E8D695A-1AFA-4F34-9174-CBE96732687C}" destId="{2BD4C470-76B5-45A6-ACAE-007A489EC91C}" srcOrd="0" destOrd="0" presId="urn:microsoft.com/office/officeart/2005/8/layout/vList2"/>
    <dgm:cxn modelId="{0EECEC34-BD22-4A7E-8A5F-29BD8FE6BF44}" srcId="{FFAB9795-AA67-4DB1-8666-63A9E499E6A4}" destId="{3E8D695A-1AFA-4F34-9174-CBE96732687C}" srcOrd="1" destOrd="0" parTransId="{BE9F9B90-5125-4796-B162-4DF2860A3E68}" sibTransId="{F9290653-DB31-488C-9380-77B1B8889E28}"/>
    <dgm:cxn modelId="{F606AF3F-A837-4656-BCBB-CC9B480CA57C}" srcId="{FFAB9795-AA67-4DB1-8666-63A9E499E6A4}" destId="{320E904E-F540-47AD-A259-2915B9A1F673}" srcOrd="5" destOrd="0" parTransId="{99EE6934-8D00-4EEB-B1C2-3B888664838D}" sibTransId="{E18C63B3-5AA3-452F-9E0C-922B3F008992}"/>
    <dgm:cxn modelId="{CEC1DB5F-3B01-404F-9D12-B4EDE19646CF}" srcId="{FFAB9795-AA67-4DB1-8666-63A9E499E6A4}" destId="{10790E7A-E93D-4596-97CE-D5DDB52EB13B}" srcOrd="3" destOrd="0" parTransId="{59724688-EAE1-4416-BE28-BF4806B40BBF}" sibTransId="{C33709ED-9E9C-4588-A6D4-B3CA4D497F7E}"/>
    <dgm:cxn modelId="{1BA41E7B-1FD9-44C3-93FF-4AC34E414771}" srcId="{FFAB9795-AA67-4DB1-8666-63A9E499E6A4}" destId="{2AEFE43B-6BE5-450A-8AB5-626A912F1280}" srcOrd="6" destOrd="0" parTransId="{8EC98E5D-678E-465D-AD61-08F3D9875E4D}" sibTransId="{E06570AE-9B5B-45B3-BE97-7D5EF00E72DB}"/>
    <dgm:cxn modelId="{815181AB-2ECF-4341-9CF1-BB7148247E43}" type="presOf" srcId="{2AEFE43B-6BE5-450A-8AB5-626A912F1280}" destId="{5C8F32C9-77D2-4560-BFFA-43D02671B6C2}"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B568E5C1-AD33-4814-9AB1-93B242B7503F}" type="presOf" srcId="{10790E7A-E93D-4596-97CE-D5DDB52EB13B}" destId="{B6EB9487-0FD9-4272-BB0F-49D31CDB6A07}" srcOrd="0" destOrd="0" presId="urn:microsoft.com/office/officeart/2005/8/layout/vList2"/>
    <dgm:cxn modelId="{9AE001E0-664B-46DB-996C-308D2CA6E811}" srcId="{FFAB9795-AA67-4DB1-8666-63A9E499E6A4}" destId="{4FE3E99B-3DCD-4826-AF1A-07E308BF7190}" srcOrd="4" destOrd="0" parTransId="{2FA44F4F-0005-48CA-815B-594304F7E7DD}" sibTransId="{9EB271D6-B584-419F-AF37-4747C459C4F1}"/>
    <dgm:cxn modelId="{D0B64BE9-9B8F-48A6-9379-E7A3211346F1}" srcId="{FFAB9795-AA67-4DB1-8666-63A9E499E6A4}" destId="{56FD5070-6237-48D4-ABA4-E8905A6ADB71}" srcOrd="2" destOrd="0" parTransId="{F07C63E0-23EB-443D-B803-330555930380}" sibTransId="{7DD39D25-2C2A-45A2-B771-084C611A18BA}"/>
    <dgm:cxn modelId="{D3FBFCF8-6DD2-4A83-B9E4-1032EEC6E969}" type="presOf" srcId="{56FD5070-6237-48D4-ABA4-E8905A6ADB71}" destId="{95206BDB-114A-4491-B4BE-6788B880F06C}" srcOrd="0" destOrd="0" presId="urn:microsoft.com/office/officeart/2005/8/layout/vList2"/>
    <dgm:cxn modelId="{E9768F41-E159-47DD-B316-9DFFF8174D5F}" type="presParOf" srcId="{69661B71-64A2-4AE7-8E32-2D0B2B1708B2}" destId="{6B263793-15EF-4FA1-B8A1-04C17117FDAC}" srcOrd="0" destOrd="0" presId="urn:microsoft.com/office/officeart/2005/8/layout/vList2"/>
    <dgm:cxn modelId="{FE3B5CC6-84F7-43B3-A720-87B93F91AE4D}" type="presParOf" srcId="{69661B71-64A2-4AE7-8E32-2D0B2B1708B2}" destId="{D904144A-2708-415C-9EEC-E7EDE37E5761}" srcOrd="1" destOrd="0" presId="urn:microsoft.com/office/officeart/2005/8/layout/vList2"/>
    <dgm:cxn modelId="{34C57804-5D55-4D08-BA0A-C398E1C23C45}" type="presParOf" srcId="{69661B71-64A2-4AE7-8E32-2D0B2B1708B2}" destId="{2BD4C470-76B5-45A6-ACAE-007A489EC91C}" srcOrd="2" destOrd="0" presId="urn:microsoft.com/office/officeart/2005/8/layout/vList2"/>
    <dgm:cxn modelId="{567222DE-BA0F-43E7-BB38-FE376EEDB636}" type="presParOf" srcId="{69661B71-64A2-4AE7-8E32-2D0B2B1708B2}" destId="{D0CEAB2D-36BD-43EA-ADAF-28A2BD6710FB}" srcOrd="3" destOrd="0" presId="urn:microsoft.com/office/officeart/2005/8/layout/vList2"/>
    <dgm:cxn modelId="{7B6D368C-1A89-48BA-84CB-BB26AF33EA9D}" type="presParOf" srcId="{69661B71-64A2-4AE7-8E32-2D0B2B1708B2}" destId="{95206BDB-114A-4491-B4BE-6788B880F06C}" srcOrd="4" destOrd="0" presId="urn:microsoft.com/office/officeart/2005/8/layout/vList2"/>
    <dgm:cxn modelId="{C884D426-5334-4DEA-A767-9D144F55B6E3}" type="presParOf" srcId="{69661B71-64A2-4AE7-8E32-2D0B2B1708B2}" destId="{6B24ABE7-F1FA-4711-AA8F-63B4640728CE}" srcOrd="5" destOrd="0" presId="urn:microsoft.com/office/officeart/2005/8/layout/vList2"/>
    <dgm:cxn modelId="{ABFB2DC9-AE49-4C83-8911-85A47CADDAAA}" type="presParOf" srcId="{69661B71-64A2-4AE7-8E32-2D0B2B1708B2}" destId="{B6EB9487-0FD9-4272-BB0F-49D31CDB6A07}" srcOrd="6" destOrd="0" presId="urn:microsoft.com/office/officeart/2005/8/layout/vList2"/>
    <dgm:cxn modelId="{136BFAB9-FE61-4C66-BB87-C7E4621A2F93}" type="presParOf" srcId="{69661B71-64A2-4AE7-8E32-2D0B2B1708B2}" destId="{61C92A30-9E1E-4732-A3F9-ECE53E292FAF}" srcOrd="7" destOrd="0" presId="urn:microsoft.com/office/officeart/2005/8/layout/vList2"/>
    <dgm:cxn modelId="{4E2D57F3-9825-4380-BE2B-6BD8FA5DEFD6}" type="presParOf" srcId="{69661B71-64A2-4AE7-8E32-2D0B2B1708B2}" destId="{A3E7E2F0-9E5E-4C22-9290-E5D3586C38BA}" srcOrd="8" destOrd="0" presId="urn:microsoft.com/office/officeart/2005/8/layout/vList2"/>
    <dgm:cxn modelId="{635933E5-4F49-484A-BC9C-404DFCDC205B}" type="presParOf" srcId="{69661B71-64A2-4AE7-8E32-2D0B2B1708B2}" destId="{2016A805-FD2B-44A5-85B5-635957EF0858}" srcOrd="9" destOrd="0" presId="urn:microsoft.com/office/officeart/2005/8/layout/vList2"/>
    <dgm:cxn modelId="{44194BBA-5ABC-4980-BCBF-473005068CF0}" type="presParOf" srcId="{69661B71-64A2-4AE7-8E32-2D0B2B1708B2}" destId="{47662871-446D-4D60-A043-A7B042F3ED2A}" srcOrd="10" destOrd="0" presId="urn:microsoft.com/office/officeart/2005/8/layout/vList2"/>
    <dgm:cxn modelId="{85511FFE-D981-417F-A68B-907DB4818E62}" type="presParOf" srcId="{69661B71-64A2-4AE7-8E32-2D0B2B1708B2}" destId="{73FCF1DF-1456-4DDC-A709-D3D70C9BEF41}" srcOrd="11" destOrd="0" presId="urn:microsoft.com/office/officeart/2005/8/layout/vList2"/>
    <dgm:cxn modelId="{82D72E62-2A6A-47AA-B5B8-AA545C9E4266}" type="presParOf" srcId="{69661B71-64A2-4AE7-8E32-2D0B2B1708B2}" destId="{5C8F32C9-77D2-4560-BFFA-43D02671B6C2}"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63793-15EF-4FA1-B8A1-04C17117FDAC}">
      <dsp:nvSpPr>
        <dsp:cNvPr id="0" name=""/>
        <dsp:cNvSpPr/>
      </dsp:nvSpPr>
      <dsp:spPr>
        <a:xfrm>
          <a:off x="0" y="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u="sng" kern="1200"/>
            <a:t>docs.microsoft.com/contribute/</a:t>
          </a:r>
        </a:p>
      </dsp:txBody>
      <dsp:txXfrm>
        <a:off x="37848" y="37848"/>
        <a:ext cx="6344981" cy="699634"/>
      </dsp:txXfrm>
    </dsp:sp>
    <dsp:sp modelId="{2BD4C470-76B5-45A6-ACAE-007A489EC91C}">
      <dsp:nvSpPr>
        <dsp:cNvPr id="0" name=""/>
        <dsp:cNvSpPr/>
      </dsp:nvSpPr>
      <dsp:spPr>
        <a:xfrm>
          <a:off x="0" y="78822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Help edit docs for the entire community</a:t>
          </a:r>
        </a:p>
      </dsp:txBody>
      <dsp:txXfrm>
        <a:off x="37848" y="826074"/>
        <a:ext cx="6344981" cy="699634"/>
      </dsp:txXfrm>
    </dsp:sp>
    <dsp:sp modelId="{95206BDB-114A-4491-B4BE-6788B880F06C}">
      <dsp:nvSpPr>
        <dsp:cNvPr id="0" name=""/>
        <dsp:cNvSpPr/>
      </dsp:nvSpPr>
      <dsp:spPr>
        <a:xfrm>
          <a:off x="0" y="1576452"/>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Contributors listed on top of each article</a:t>
          </a:r>
        </a:p>
      </dsp:txBody>
      <dsp:txXfrm>
        <a:off x="37848" y="1614300"/>
        <a:ext cx="6344981" cy="699634"/>
      </dsp:txXfrm>
    </dsp:sp>
    <dsp:sp modelId="{B6EB9487-0FD9-4272-BB0F-49D31CDB6A07}">
      <dsp:nvSpPr>
        <dsp:cNvPr id="0" name=""/>
        <dsp:cNvSpPr/>
      </dsp:nvSpPr>
      <dsp:spPr>
        <a:xfrm>
          <a:off x="0" y="2364678"/>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We average ~128M pageviews/month</a:t>
          </a:r>
        </a:p>
      </dsp:txBody>
      <dsp:txXfrm>
        <a:off x="37848" y="2402526"/>
        <a:ext cx="6344981" cy="699634"/>
      </dsp:txXfrm>
    </dsp:sp>
    <dsp:sp modelId="{A3E7E2F0-9E5E-4C22-9290-E5D3586C38BA}">
      <dsp:nvSpPr>
        <dsp:cNvPr id="0" name=""/>
        <dsp:cNvSpPr/>
      </dsp:nvSpPr>
      <dsp:spPr>
        <a:xfrm>
          <a:off x="0" y="3152904"/>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Contribute to Docs entirely in browser</a:t>
          </a:r>
        </a:p>
      </dsp:txBody>
      <dsp:txXfrm>
        <a:off x="37848" y="3190752"/>
        <a:ext cx="6344981" cy="699634"/>
      </dsp:txXfrm>
    </dsp:sp>
    <dsp:sp modelId="{47662871-446D-4D60-A043-A7B042F3ED2A}">
      <dsp:nvSpPr>
        <dsp:cNvPr id="0" name=""/>
        <dsp:cNvSpPr/>
      </dsp:nvSpPr>
      <dsp:spPr>
        <a:xfrm>
          <a:off x="0" y="394113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i="1" kern="1200">
              <a:latin typeface="+mn-lt"/>
            </a:rPr>
            <a:t>Docs as Code</a:t>
          </a:r>
        </a:p>
      </dsp:txBody>
      <dsp:txXfrm>
        <a:off x="37848" y="3978978"/>
        <a:ext cx="6344981" cy="699634"/>
      </dsp:txXfrm>
    </dsp:sp>
    <dsp:sp modelId="{5C8F32C9-77D2-4560-BFFA-43D02671B6C2}">
      <dsp:nvSpPr>
        <dsp:cNvPr id="0" name=""/>
        <dsp:cNvSpPr/>
      </dsp:nvSpPr>
      <dsp:spPr>
        <a:xfrm>
          <a:off x="0" y="472935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Let’s walk through it…</a:t>
          </a:r>
        </a:p>
      </dsp:txBody>
      <dsp:txXfrm>
        <a:off x="37848" y="4767204"/>
        <a:ext cx="6344981" cy="6996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2:55.21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0,'186'0,"2271"8,-24 47,-1838-29,-91-1,-80 1,-27 5,639 20,-272-54,-754 3,0-1,0 0,0 0,-1-1,13-4,-5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2:57.208"/>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1 166,'161'-11,"-40"0,494-23,798-39,1 36,406 38,-656 1,171 57,403-8,4081-52,-4655-26,-172 1,1536 25,-1487 52,-411-13,1822 28,2-58,-1744-8,-653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2:59.278"/>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1,'3622'17,"-141"-6,-2700-11,-753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4:25.69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86,'158'1,"168"-3,-190-12,31 0,1535 14,-764 1,-604-27,-72 3,775 14,-581 12,-207-4,271 3,-315 11,67 2,1985-13,-1094-5,639 3,-1774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0:54:36.00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1,'721'-1,"707"3,-6 60,-649-19,-234-38,-336-6,-175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03:50.569"/>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0,'3754'0,"-3715"0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244FF-BFCF-43B7-A2AD-BB60B6A39F48}"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3CD2-1055-4A09-BE8D-9998B2DD1F94}" type="slidenum">
              <a:rPr lang="en-US" smtClean="0"/>
              <a:t>‹#›</a:t>
            </a:fld>
            <a:endParaRPr lang="en-US"/>
          </a:p>
        </p:txBody>
      </p:sp>
    </p:spTree>
    <p:extLst>
      <p:ext uri="{BB962C8B-B14F-4D97-AF65-F5344CB8AC3E}">
        <p14:creationId xmlns:p14="http://schemas.microsoft.com/office/powerpoint/2010/main" val="290174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12:00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9375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see two search boxes on the page. The first, in the top right, searches the entire technology stack you’re in, for example, all of Azure. From that results page, you can expand your search to all of docs.</a:t>
            </a:r>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3071852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the other search box is on top of the table of contents on the left. The TOC includes many different articles for the product, and it is here you can search titles inside a given Table of Contents. You might find that more convenient that a wider scoped search.</a:t>
            </a:r>
          </a:p>
        </p:txBody>
      </p:sp>
      <p:sp>
        <p:nvSpPr>
          <p:cNvPr id="4" name="Slide Number Placeholder 3"/>
          <p:cNvSpPr>
            <a:spLocks noGrp="1"/>
          </p:cNvSpPr>
          <p:nvPr>
            <p:ph type="sldNum" sz="quarter" idx="5"/>
          </p:nvPr>
        </p:nvSpPr>
        <p:spPr/>
        <p:txBody>
          <a:bodyPr/>
          <a:lstStyle/>
          <a:p>
            <a:fld id="{695A3CD2-1055-4A09-BE8D-9998B2DD1F94}" type="slidenum">
              <a:rPr lang="en-US" smtClean="0"/>
              <a:t>14</a:t>
            </a:fld>
            <a:endParaRPr lang="en-US"/>
          </a:p>
        </p:txBody>
      </p:sp>
    </p:spTree>
    <p:extLst>
      <p:ext uri="{BB962C8B-B14F-4D97-AF65-F5344CB8AC3E}">
        <p14:creationId xmlns:p14="http://schemas.microsoft.com/office/powerpoint/2010/main" val="4100133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right, you’ll see a navigation for the article’s major headings. </a:t>
            </a:r>
          </a:p>
          <a:p>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1369529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3588110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in the bottom right hand corner there you see the Download PDF option. You may have seen communication that this feature was going to be disabled in the near future. We heard good feedback from the community about how these PDFs are consumed for offline or remote use, and so we’ve delayed that feature retirement. We do have a new system for offline docs downloads coming soon though, so watch for some new features in that space.</a:t>
            </a:r>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851136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Where it makes sense, the same doc might include different information for different versions of the product mentioned. </a:t>
            </a:r>
          </a:p>
          <a:p>
            <a:endParaRPr lang="en-US" sz="9600" dirty="0"/>
          </a:p>
          <a:p>
            <a:r>
              <a:rPr lang="en-US" sz="9600" dirty="0"/>
              <a:t>We may use the same article with various versions of content for Windows vs Linux, or different releases of SQL Server, or different Azure implementations of SQL Server. </a:t>
            </a:r>
          </a:p>
          <a:p>
            <a:endParaRPr lang="en-US" sz="9600" dirty="0"/>
          </a:p>
          <a:p>
            <a:r>
              <a:rPr lang="en-US" sz="9600" dirty="0"/>
              <a:t>CREATE EXTERNAL DATA SOURCE is one of the most complicated docs in all of Docs. It’s got 8 or so different ranges for different SQL versions and platforms, even extra ranges inside for Linux vs Windows differences.</a:t>
            </a:r>
          </a:p>
          <a:p>
            <a:endParaRPr lang="en-US" sz="9600" dirty="0"/>
          </a:p>
          <a:p>
            <a:r>
              <a:rPr lang="en-US" sz="9600" dirty="0"/>
              <a:t>So if a doc doesn’t quite look right because of a version specific detail, take a look at the version you’re in. That version drop down list in the top left hand corner of versioned doc areas may come in handy. The version drop down is also affects the Table of Contents by including or excluding certain articles.</a:t>
            </a:r>
          </a:p>
          <a:p>
            <a:endParaRPr lang="en-US" sz="9600" dirty="0">
              <a:cs typeface="Calibri"/>
            </a:endParaRPr>
          </a:p>
          <a:p>
            <a:r>
              <a:rPr lang="en-US" sz="9600" dirty="0">
                <a:cs typeface="Calibri"/>
              </a:rPr>
              <a:t>Sometimes we’ll handle versioning via tabs inside the document, or clearly state the versions in the Applies To row at the top of the article, or use colorful Note boxes throughout to make sure you know what SQL platform or version of SQL the content covers. </a:t>
            </a:r>
          </a:p>
        </p:txBody>
      </p:sp>
      <p:sp>
        <p:nvSpPr>
          <p:cNvPr id="4" name="Slide Number Placeholder 3"/>
          <p:cNvSpPr>
            <a:spLocks noGrp="1"/>
          </p:cNvSpPr>
          <p:nvPr>
            <p:ph type="sldNum" sz="quarter" idx="5"/>
          </p:nvPr>
        </p:nvSpPr>
        <p:spPr/>
        <p:txBody>
          <a:bodyPr/>
          <a:lstStyle/>
          <a:p>
            <a:fld id="{695A3CD2-1055-4A09-BE8D-9998B2DD1F94}" type="slidenum">
              <a:rPr lang="en-US" smtClean="0"/>
              <a:t>18</a:t>
            </a:fld>
            <a:endParaRPr lang="en-US"/>
          </a:p>
        </p:txBody>
      </p:sp>
    </p:spTree>
    <p:extLst>
      <p:ext uri="{BB962C8B-B14F-4D97-AF65-F5344CB8AC3E}">
        <p14:creationId xmlns:p14="http://schemas.microsoft.com/office/powerpoint/2010/main" val="3595092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a:t>Speaking of Management Studio, not a lot of people are still aware of this, but when you have any text highlighted and you hit F1 in SSMS, </a:t>
            </a:r>
            <a:r>
              <a:rPr lang="en-US">
                <a:cs typeface="Calibri"/>
              </a:rPr>
              <a:t>SSDT and Visual Studio</a:t>
            </a:r>
            <a:r>
              <a:rPr lang="en-US" sz="1200"/>
              <a:t>, the browser should bring you right to the corresponding article for that word of syntax you highlighted,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assumes your workstation has access to the internet and you have selected the Help Preference of “Open in Browser”, this will bring you directly to the Microsoft Docs Online article, in this case, for the dynamic management view </a:t>
            </a:r>
            <a:r>
              <a:rPr lang="en-US" sz="1200" err="1"/>
              <a:t>sys.dm_exec_sessions</a:t>
            </a:r>
            <a:r>
              <a:rPr lang="en-US" sz="1200"/>
              <a:t>. This works with many </a:t>
            </a:r>
            <a:r>
              <a:rPr lang="en-US" sz="1200" err="1"/>
              <a:t>many</a:t>
            </a:r>
            <a:r>
              <a:rPr lang="en-US" sz="1200"/>
              <a:t> different code keywords.</a:t>
            </a: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you hit F1 on something highlighted and it doesn’t bring you to a specific article, or to a different article than you’d expect, that might actually be a docs issue! And that’s something you could file an issue for. We’ll talk about that soon.</a:t>
            </a:r>
            <a:endParaRPr lang="en-US" sz="120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3420451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your work environment is behind an air-gapped or if you work in high-security environments like a nuclear power plant, you can download version-specific docs offline through SSMS.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 fact, some older version-specific content, for example T-SQL reference specific to SQL 2014, is </a:t>
            </a:r>
            <a:r>
              <a:rPr lang="en-US" sz="1200" i="1"/>
              <a:t>only</a:t>
            </a:r>
            <a:r>
              <a:rPr lang="en-US" sz="1200"/>
              <a:t> available Offline.</a:t>
            </a:r>
          </a:p>
          <a:p>
            <a:endParaRPr lang="en-US"/>
          </a:p>
          <a:p>
            <a:r>
              <a:rPr lang="en-US"/>
              <a:t>&lt;Optional&gt;Poll: How many of you work with offline help for SQL?</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Our documentation is actually a strategic advantage against competitors. There are very large organizations, including public sector like the Department of Defense, and large private sector companies at the top of the Fortune list, that want their development environments internal and secured from the public internet. In the case of Microsoft’s documentation for SQL Server and Power BI and Azure and all sorts of other products, our documentation is hosted on GitHub, and therefore can easily be cloned periodically and re-hosted internally to those environments, so that those customers can get the best of both worlds – a secure network for development and access to fresh product documentation. Some of our competitors, no joke, want to deliver a few thousand PDF’s or zipped website scraped images or … well, c’mon. Docs.Microsoft.com actually had a feature to download docs to PDF, but this feature is being retired and will be removed Jan 3 2022. (((If asked it was incompatible with our localization system and had inaccessibility issues with Adobe not rendering Docs properly.))))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Are there any questions at this point?</a:t>
            </a:r>
          </a:p>
        </p:txBody>
      </p:sp>
      <p:sp>
        <p:nvSpPr>
          <p:cNvPr id="4" name="Slide Number Placeholder 3"/>
          <p:cNvSpPr>
            <a:spLocks noGrp="1"/>
          </p:cNvSpPr>
          <p:nvPr>
            <p:ph type="sldNum" sz="quarter" idx="5"/>
          </p:nvPr>
        </p:nvSpPr>
        <p:spPr/>
        <p:txBody>
          <a:bodyPr/>
          <a:lstStyle/>
          <a:p>
            <a:fld id="{695A3CD2-1055-4A09-BE8D-9998B2DD1F94}" type="slidenum">
              <a:rPr lang="en-US" smtClean="0"/>
              <a:t>20</a:t>
            </a:fld>
            <a:endParaRPr lang="en-US"/>
          </a:p>
        </p:txBody>
      </p:sp>
    </p:spTree>
    <p:extLst>
      <p:ext uri="{BB962C8B-B14F-4D97-AF65-F5344CB8AC3E}">
        <p14:creationId xmlns:p14="http://schemas.microsoft.com/office/powerpoint/2010/main" val="2638258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can you contribute to Microsoft Docs? For documentation issues, use either</a:t>
            </a:r>
          </a:p>
          <a:p>
            <a:r>
              <a:rPr lang="en-US"/>
              <a:t>1. GitHub Issues </a:t>
            </a:r>
          </a:p>
          <a:p>
            <a:r>
              <a:rPr lang="en-US"/>
              <a:t>2. Or Git Pull Requests, just as if you were contributing to an open source project.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&lt;OPTIONAL&gt; Poll the audience – how many of you have worked in Git and are familiar with terminology like fork, clone, push, pull, and commit? If you’re not, that’s 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Contributing can be done easily through the browser, without having to learn git bash or install anything, without having to know what a fork, clone, push, or pull is. We’ll have an explanation later on how that process works if you’re unfamiliar.</a:t>
            </a:r>
            <a:endParaRPr lang="en-US">
              <a:cs typeface="Calibri"/>
            </a:endParaRPr>
          </a:p>
          <a:p>
            <a:r>
              <a:rPr lang="en-US"/>
              <a:t>If you already work with Git or GitHub and are familiar with pull requests and remote repositories, you can do that, and later we’ll talk about how this process works behind the scenes.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in the case of SQL Docs, a lot of DBA’s aren’t familiar with Git, and that’s not a problem! Anyone can help, easily, using the browser only.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12:00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8224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even have a step by step tutorial at this URL here to guide you through the process of creating a PR.</a:t>
            </a:r>
          </a:p>
          <a:p>
            <a:r>
              <a:rPr lang="en-US"/>
              <a:t>&lt;click&gt;</a:t>
            </a:r>
          </a:p>
          <a:p>
            <a:pPr lvl="0" rtl="0"/>
            <a:r>
              <a:rPr lang="en-US" sz="1200">
                <a:latin typeface="+mn-lt"/>
              </a:rPr>
              <a:t>By contributing to Microsoft Docs, for any product technology, you can be a part of the community and help edit docs that everyone uses.</a:t>
            </a:r>
          </a:p>
          <a:p>
            <a:pPr lvl="0" rtl="0"/>
            <a:r>
              <a:rPr lang="en-US" sz="1200">
                <a:latin typeface="+mn-lt"/>
              </a:rPr>
              <a:t>&lt;click&gt;</a:t>
            </a:r>
          </a:p>
          <a:p>
            <a:pPr lvl="0" rtl="0"/>
            <a:r>
              <a:rPr lang="en-US" sz="1200">
                <a:latin typeface="+mn-lt"/>
              </a:rPr>
              <a:t>We’ll talk about the contributor designation on top of the article,</a:t>
            </a:r>
          </a:p>
          <a:p>
            <a:pPr lvl="0" rtl="0"/>
            <a:r>
              <a:rPr lang="en-US" sz="1200">
                <a:latin typeface="+mn-lt"/>
              </a:rPr>
              <a:t>&lt;click&gt;</a:t>
            </a:r>
          </a:p>
          <a:p>
            <a:pPr lvl="0" rtl="0"/>
            <a:r>
              <a:rPr lang="en-US" sz="1200">
                <a:latin typeface="+mn-lt"/>
              </a:rPr>
              <a:t>where we average around 128 million page views/month across all of Docs, 11 million in SQL docs alone.</a:t>
            </a:r>
          </a:p>
          <a:p>
            <a:pPr lvl="0" rtl="0"/>
            <a:r>
              <a:rPr lang="en-US" sz="1200">
                <a:latin typeface="+mn-lt"/>
              </a:rPr>
              <a:t>&lt;click&gt;</a:t>
            </a:r>
          </a:p>
          <a:p>
            <a:pPr lvl="0" rtl="0"/>
            <a:r>
              <a:rPr lang="en-US" sz="1200">
                <a:latin typeface="+mn-lt"/>
              </a:rPr>
              <a:t>You can do this entirely in the browser if you want, with nothing to install.</a:t>
            </a:r>
          </a:p>
          <a:p>
            <a:pPr lvl="0" rtl="0"/>
            <a:r>
              <a:rPr lang="en-US" sz="1200">
                <a:latin typeface="+mn-lt"/>
              </a:rPr>
              <a:t>&lt;click&gt;</a:t>
            </a:r>
          </a:p>
          <a:p>
            <a:pPr algn="l" rtl="0" fontAlgn="base">
              <a:buFont typeface="Arial" panose="020B0604020202020204" pitchFamily="34" charset="0"/>
              <a:buNone/>
            </a:pPr>
            <a:r>
              <a:rPr lang="en-US"/>
              <a:t>You’re about to get an inside peek at the process behind Microsoft’s Docs as Code approach. </a:t>
            </a:r>
          </a:p>
          <a:p>
            <a:pPr algn="l" rtl="0" fontAlgn="base">
              <a:buFont typeface="Arial" panose="020B0604020202020204" pitchFamily="34" charset="0"/>
              <a:buNone/>
            </a:pPr>
            <a:r>
              <a:rPr lang="en-US" sz="1200">
                <a:latin typeface="+mn-lt"/>
              </a:rPr>
              <a:t>&lt;click&gt;</a:t>
            </a:r>
          </a:p>
          <a:p>
            <a:pPr lvl="0" rtl="0"/>
            <a:r>
              <a:rPr lang="en-US" sz="1200">
                <a:latin typeface="+mn-lt"/>
              </a:rPr>
              <a:t>Let’s walk through it…</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22</a:t>
            </a:fld>
            <a:endParaRPr lang="en-US"/>
          </a:p>
        </p:txBody>
      </p:sp>
    </p:spTree>
    <p:extLst>
      <p:ext uri="{BB962C8B-B14F-4D97-AF65-F5344CB8AC3E}">
        <p14:creationId xmlns:p14="http://schemas.microsoft.com/office/powerpoint/2010/main" val="420390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today’s agenda.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talk about how to contribute to Microsoft’s open source Docs As Code in GitHub, and what you need to know to become a contributor to the docs.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Docs uses GitHub.com proper, not git in Azure DevOps, which opens our Docs to suggested edits from everyone, including internal contributors in program groups, </a:t>
            </a:r>
            <a:r>
              <a:rPr lang="en-US" dirty="0" err="1"/>
              <a:t>eng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 you need to know is that you need a GitHub.com account to contribute, if you don’t have one already. Then, you can get involved, give feedback and if you find them, corrections and edits to the docs that the entire community uses. You might find this rewarding for your career, your MVP activity reports, your personal brand, and so forth.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Throughout the presentation feel free to add your questions to the chat at any time, and our moderator will be bring them forward as time allows.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a:t>
            </a:fld>
            <a:endParaRPr lang="en-US"/>
          </a:p>
        </p:txBody>
      </p:sp>
    </p:spTree>
    <p:extLst>
      <p:ext uri="{BB962C8B-B14F-4D97-AF65-F5344CB8AC3E}">
        <p14:creationId xmlns:p14="http://schemas.microsoft.com/office/powerpoint/2010/main" val="2628435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To be clear, support issues don’t belong in document feedback. </a:t>
            </a:r>
            <a:r>
              <a:rPr lang="en-US" sz="1200">
                <a:solidFill>
                  <a:srgbClr val="000000"/>
                </a:solidFill>
                <a:cs typeface="Calibri"/>
              </a:rPr>
              <a:t>The feedback options we’re about to discuss are not Microsoft Support and has no SLA for response time. </a:t>
            </a:r>
            <a:r>
              <a:rPr lang="en-US"/>
              <a:t>If you’re having a problem or unexpected behavior or an outage, contact Microsoft Support or your support partner. We triage incoming issues and PR’s from GitHub and if it sounds like a support issue, your issue will likely be closed up with a polite message and some 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mn-lt"/>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mn-lt"/>
              </a:rPr>
              <a:t>For Product Ideas  and product feedback, we have a brand new site for this. You might remember the Connect items or UserVoice systems of the past, that has been replaced by a new system hosted at feedback.azure.com. And most of the old ideas have been migrated, though for GDPR and privacy purposes, comments from external users have been removed from this site when the product ideas were migrated. Feedback.azure.com hosts product feedback channels for many Microsoft products and technologies, not just SQL Server. </a:t>
            </a:r>
            <a:r>
              <a:rPr lang="en-US" sz="1200"/>
              <a:t>For SQL feedback though, there’s an even easier to remember URL for the SQL Server feedback list: </a:t>
            </a:r>
            <a:r>
              <a:rPr lang="en-US" sz="1200" u="sng"/>
              <a:t>aka.ms/</a:t>
            </a:r>
            <a:r>
              <a:rPr lang="en-US" sz="1200" u="sng" err="1"/>
              <a:t>SQLfeedback</a:t>
            </a:r>
            <a:endParaRPr lang="en-US" sz="1200" u="sng"/>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Most Docs issues that get attention are a request to fix something missing or outdated or wrong, or, a request to add something that would have helped prevent an error, outage, etc. </a:t>
            </a:r>
            <a:br>
              <a:rPr lang="en-US"/>
            </a:b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23</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t>&lt;click&gt;</a:t>
            </a:r>
          </a:p>
          <a:p>
            <a:pPr lvl="1">
              <a:defRPr/>
            </a:pPr>
            <a:r>
              <a:rPr lang="en-US"/>
              <a:t>So, let’s say you know you’ve got a documentation issue to suggest. Think of this as letting us know, something’s wrong here, you go fix it. </a:t>
            </a:r>
            <a:endParaRPr lang="en-US">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We have goals to address these issues in a timely manner, but we’ll be honest, issues are triaged and might take days or weeks to get a satisfactory resolution.</a:t>
            </a:r>
            <a:endParaRPr lang="en-US">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Not all issues become a documentation change.</a:t>
            </a:r>
            <a:endParaRPr lang="en-US">
              <a:cs typeface="Calibri"/>
            </a:endParaRPr>
          </a:p>
          <a:p>
            <a:pPr lvl="1">
              <a:defRPr/>
            </a:pPr>
            <a:r>
              <a:rPr lang="en-US"/>
              <a:t>To create an issue, use the “This Page” button you see at the bottom of an article.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&lt;click for screenshot&gt;</a:t>
            </a:r>
            <a:endParaRPr lang="en-US">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24</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the new issue screen. Throw your comments in here, give it a title, hit “Submit new issue”, and we’ll take it from there.</a:t>
            </a:r>
          </a:p>
        </p:txBody>
      </p:sp>
      <p:sp>
        <p:nvSpPr>
          <p:cNvPr id="4" name="Slide Number Placeholder 3"/>
          <p:cNvSpPr>
            <a:spLocks noGrp="1"/>
          </p:cNvSpPr>
          <p:nvPr>
            <p:ph type="sldNum" sz="quarter" idx="5"/>
          </p:nvPr>
        </p:nvSpPr>
        <p:spPr/>
        <p:txBody>
          <a:bodyPr/>
          <a:lstStyle/>
          <a:p>
            <a:fld id="{695A3CD2-1055-4A09-BE8D-9998B2DD1F94}" type="slidenum">
              <a:rPr lang="en-US" smtClean="0"/>
              <a:t>25</a:t>
            </a:fld>
            <a:endParaRPr lang="en-US"/>
          </a:p>
        </p:txBody>
      </p:sp>
    </p:spTree>
    <p:extLst>
      <p:ext uri="{BB962C8B-B14F-4D97-AF65-F5344CB8AC3E}">
        <p14:creationId xmlns:p14="http://schemas.microsoft.com/office/powerpoint/2010/main" val="3858604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if you weren’t aware, GitHub has a dark mode! It’s very nice!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&lt;Optional&gt;Poll: Who here tries to work in dark themed apps and websites as much as you can? </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26</a:t>
            </a:fld>
            <a:endParaRPr lang="en-US"/>
          </a:p>
        </p:txBody>
      </p:sp>
    </p:spTree>
    <p:extLst>
      <p:ext uri="{BB962C8B-B14F-4D97-AF65-F5344CB8AC3E}">
        <p14:creationId xmlns:p14="http://schemas.microsoft.com/office/powerpoint/2010/main" val="1057696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couple ways to change your theme in GitHub, in your account’s settings then the Appearance menu, including having it automatically sync to your Chrome and Windows appearance settings for night/day.</a:t>
            </a:r>
          </a:p>
        </p:txBody>
      </p:sp>
      <p:sp>
        <p:nvSpPr>
          <p:cNvPr id="4" name="Slide Number Placeholder 3"/>
          <p:cNvSpPr>
            <a:spLocks noGrp="1"/>
          </p:cNvSpPr>
          <p:nvPr>
            <p:ph type="sldNum" sz="quarter" idx="5"/>
          </p:nvPr>
        </p:nvSpPr>
        <p:spPr/>
        <p:txBody>
          <a:bodyPr/>
          <a:lstStyle/>
          <a:p>
            <a:fld id="{695A3CD2-1055-4A09-BE8D-9998B2DD1F94}" type="slidenum">
              <a:rPr lang="en-US" smtClean="0"/>
              <a:t>27</a:t>
            </a:fld>
            <a:endParaRPr lang="en-US"/>
          </a:p>
        </p:txBody>
      </p:sp>
    </p:spTree>
    <p:extLst>
      <p:ext uri="{BB962C8B-B14F-4D97-AF65-F5344CB8AC3E}">
        <p14:creationId xmlns:p14="http://schemas.microsoft.com/office/powerpoint/2010/main" val="3607826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if you’re an enthusiast for dark mode websites, Docs.Microsoft.com has a dark theme too! Check out the footer of any docs website to change your theme. </a:t>
            </a:r>
          </a:p>
          <a:p>
            <a:r>
              <a:rPr lang="en-US"/>
              <a:t>Also, Dark Mode has arrived in the latest Microsoft Word and I hear is coming soon to LinkedIn! </a:t>
            </a:r>
          </a:p>
        </p:txBody>
      </p:sp>
      <p:sp>
        <p:nvSpPr>
          <p:cNvPr id="4" name="Slide Number Placeholder 3"/>
          <p:cNvSpPr>
            <a:spLocks noGrp="1"/>
          </p:cNvSpPr>
          <p:nvPr>
            <p:ph type="sldNum" sz="quarter" idx="5"/>
          </p:nvPr>
        </p:nvSpPr>
        <p:spPr/>
        <p:txBody>
          <a:bodyPr/>
          <a:lstStyle/>
          <a:p>
            <a:fld id="{695A3CD2-1055-4A09-BE8D-9998B2DD1F94}" type="slidenum">
              <a:rPr lang="en-US" smtClean="0"/>
              <a:t>28</a:t>
            </a:fld>
            <a:endParaRPr lang="en-US"/>
          </a:p>
        </p:txBody>
      </p:sp>
    </p:spTree>
    <p:extLst>
      <p:ext uri="{BB962C8B-B14F-4D97-AF65-F5344CB8AC3E}">
        <p14:creationId xmlns:p14="http://schemas.microsoft.com/office/powerpoint/2010/main" val="1312849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a:t>OK, back to contributing. </a:t>
            </a:r>
          </a:p>
          <a:p>
            <a:pPr marL="457200" lvl="1" indent="0">
              <a:buNone/>
            </a:pPr>
            <a:endParaRPr lang="en-US"/>
          </a:p>
          <a:p>
            <a:pPr marL="457200" lvl="1" indent="0">
              <a:buNone/>
            </a:pPr>
            <a:r>
              <a:rPr lang="en-US"/>
              <a:t>Second option, you’ve got a documentation issue and you want to suggest the edits yourself; you can click on the “Pencil” button in the top right-hand corner. </a:t>
            </a:r>
            <a:br>
              <a:rPr lang="en-US"/>
            </a:br>
            <a:r>
              <a:rPr lang="en-US"/>
              <a:t>&lt;click for screenshot&gt;</a:t>
            </a:r>
          </a:p>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29</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Clicking the Pencil button on top of a doc brings you to the GitHub preview page for that article. From here, click the Pencil button on the top right header bar, boxed in red.</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30</a:t>
            </a:fld>
            <a:endParaRPr lang="en-US"/>
          </a:p>
        </p:txBody>
      </p:sp>
    </p:spTree>
    <p:extLst>
      <p:ext uri="{BB962C8B-B14F-4D97-AF65-F5344CB8AC3E}">
        <p14:creationId xmlns:p14="http://schemas.microsoft.com/office/powerpoint/2010/main" val="1854609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you click the Pencil button, now you’re looking at the actual markdown code in a text edit 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It might surprise you to learn that Microsoft Docs are not edited Microsoft Word documents, but rather in code, in markdown or </a:t>
            </a:r>
            <a:r>
              <a:rPr lang="en-US" err="1"/>
              <a:t>yaml</a:t>
            </a:r>
            <a:r>
              <a:rPr lang="en-US"/>
              <a:t>. Markdown is a lightweight text markup language created for formatting rich text with a plain text editor. GitHub has their own formal implementation of markdown called </a:t>
            </a:r>
            <a:r>
              <a:rPr lang="en-US" b="0" i="0">
                <a:solidFill>
                  <a:srgbClr val="202122"/>
                </a:solidFill>
                <a:effectLst/>
                <a:latin typeface="Arial" panose="020B0604020202020204" pitchFamily="34" charset="0"/>
              </a:rPr>
              <a:t>GitHub Flavored Markdown. Many different online sites use markdown for their content, including GitHub, GitLab, Reddit, Stack Exchange, </a:t>
            </a:r>
            <a:r>
              <a:rPr lang="en-US" b="0" i="0" err="1">
                <a:solidFill>
                  <a:srgbClr val="202122"/>
                </a:solidFill>
                <a:effectLst/>
                <a:latin typeface="Arial" panose="020B0604020202020204" pitchFamily="34" charset="0"/>
              </a:rPr>
              <a:t>BitBucket</a:t>
            </a:r>
            <a:r>
              <a:rPr lang="en-US" b="0" i="0">
                <a:solidFill>
                  <a:srgbClr val="202122"/>
                </a:solidFill>
                <a:effectLst/>
                <a:latin typeface="Arial" panose="020B0604020202020204" pitchFamily="34" charset="0"/>
              </a:rPr>
              <a:t>, Drupal, and more. So you might be more familiar with markdown than you think already.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Make your changes here in the text box! If you’re not familiar with markdown, it’s pretty easy to understand once you get rolling, and don’t worry about it being perfect. The Content Team will always review your content submission and potentially tweak it to Microsoft standards before it is merged live. There are plenty of resources online for basic markdown syntax, but if you don’t get something quite right, don’t sweat it.</a:t>
            </a:r>
          </a:p>
          <a:p>
            <a:r>
              <a:rPr lang="en-US"/>
              <a:t>&lt;click&gt;</a:t>
            </a:r>
          </a:p>
          <a:p>
            <a:r>
              <a:rPr lang="en-US"/>
              <a:t>You can use the Preview changes feature to preview the raw markdown formatting.</a:t>
            </a:r>
          </a:p>
        </p:txBody>
      </p:sp>
      <p:sp>
        <p:nvSpPr>
          <p:cNvPr id="4" name="Slide Number Placeholder 3"/>
          <p:cNvSpPr>
            <a:spLocks noGrp="1"/>
          </p:cNvSpPr>
          <p:nvPr>
            <p:ph type="sldNum" sz="quarter" idx="5"/>
          </p:nvPr>
        </p:nvSpPr>
        <p:spPr/>
        <p:txBody>
          <a:bodyPr/>
          <a:lstStyle/>
          <a:p>
            <a:fld id="{695A3CD2-1055-4A09-BE8D-9998B2DD1F94}" type="slidenum">
              <a:rPr lang="en-US" smtClean="0"/>
              <a:t>31</a:t>
            </a:fld>
            <a:endParaRPr lang="en-US"/>
          </a:p>
        </p:txBody>
      </p:sp>
    </p:spTree>
    <p:extLst>
      <p:ext uri="{BB962C8B-B14F-4D97-AF65-F5344CB8AC3E}">
        <p14:creationId xmlns:p14="http://schemas.microsoft.com/office/powerpoint/2010/main" val="304221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you’ve made your changes, scroll to the bottom. Here you can propose changes by committing your changes to your own branch.</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Enter your PR title and comments. &lt;click for highlighter&gt; Give us a description, throw in the #PingMSFTDocs to wave hi to us. We’ll talk more about that later, you can also use that same hashtag on Twitter to say hi.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If you’re not familiar with GitHub terminology like pull requests, don’t worry, you don’t have to be! Once you click the green “Propose changes” button, we’ll take it from here and keep you updated as your new Pull Request moves through the process.</a:t>
            </a:r>
            <a:endParaRPr lang="en-US">
              <a:cs typeface="Calibri"/>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changes to the markdown of the file will be proposed for merge, triaged, and reviewed by the article author and reviewers. The content team for the article takes it from there, replies in the PR comments, makes further edits if necessary, and eventually decide whether or not to merge your changes. You’ll be notified along the way with feedback directly from one of us on the content team. </a:t>
            </a:r>
          </a:p>
          <a:p>
            <a:endParaRPr lang="en-US"/>
          </a:p>
          <a:p>
            <a:r>
              <a:rPr lang="en-US"/>
              <a:t>Again, you can do all this if you want through your own tooling, to create your own fork, branch, commits, push and Pull Request… That’s what we on the Content Teams do every day. But if you want to just use the GitHub.com website to handle the entire process for you, it’s much easier!</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32</a:t>
            </a:fld>
            <a:endParaRPr lang="en-US"/>
          </a:p>
        </p:txBody>
      </p:sp>
    </p:spTree>
    <p:extLst>
      <p:ext uri="{BB962C8B-B14F-4D97-AF65-F5344CB8AC3E}">
        <p14:creationId xmlns:p14="http://schemas.microsoft.com/office/powerpoint/2010/main" val="224855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on) the Database Docs team, internally we’re affectionately nicknamed Rogue1, because our boss’s boss is a big star wars nerd. When we’re not violating copyright laws with that nickname, we support tens of thousands of articles about SQL Server.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work with the product groups and program managers for everything SQL Server, including all its various flavors in Azure, as well as Azure Synapse Analytics and the technologies under that umbrella. We also cover content for data platform tooling, like SSMS and Azure Data Studio. And we’re called the Database Docs team because we also cover the open source Azure Database for MySQL, MariaDB, and </a:t>
            </a:r>
            <a:r>
              <a:rPr lang="en-US" dirty="0" err="1"/>
              <a:t>PostGresQL</a:t>
            </a:r>
            <a:r>
              <a:rPr lang="en-US" dirty="0"/>
              <a:t>, as well as Cosmos DB, which thanks to its APIs, is really five or more databases all in one platform.</a:t>
            </a:r>
          </a:p>
          <a:p>
            <a:endParaRPr lang="en-US" dirty="0"/>
          </a:p>
          <a:p>
            <a:r>
              <a:rPr lang="en-US" dirty="0"/>
              <a:t>But we’re just one content team, and today we’re not talking those databases, but rather about all of Microsoft Docs, for all technologies. </a:t>
            </a:r>
          </a:p>
          <a:p>
            <a:endParaRPr lang="en-US" dirty="0"/>
          </a:p>
          <a:p>
            <a:r>
              <a:rPr lang="en-US" dirty="0"/>
              <a:t>My name is….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04016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a:cs typeface="Calibri"/>
              </a:rPr>
              <a:t>Here’s what it looks like after you’ve submitted your pull request.</a:t>
            </a:r>
          </a:p>
          <a:p>
            <a:pPr marL="457200"/>
            <a:r>
              <a:rPr lang="en-US" sz="1200" kern="1200">
                <a:solidFill>
                  <a:srgbClr val="000000"/>
                </a:solidFill>
                <a:effectLst/>
                <a:latin typeface="Calibri"/>
                <a:cs typeface="Calibri"/>
              </a:rPr>
              <a:t>Your PR will start in an Open status, but you can see this one is already Merged, which means it’s been accepted and soon will be merged to the live production repo, usually within a day.</a:t>
            </a:r>
            <a:endParaRPr lang="en-US" sz="1200" kern="1200">
              <a:solidFill>
                <a:srgbClr val="000000"/>
              </a:solidFill>
              <a:effectLst/>
              <a:latin typeface="Calibri" panose="020F0502020204030204" pitchFamily="34" charset="0"/>
              <a:cs typeface="Calibri"/>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 </a:t>
            </a:r>
            <a:endParaRPr lang="en-US" sz="1200" kern="1200">
              <a:solidFill>
                <a:srgbClr val="000000"/>
              </a:solidFill>
              <a:effectLst/>
              <a:latin typeface="Calibri"/>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33</a:t>
            </a:fld>
            <a:endParaRPr lang="en-US"/>
          </a:p>
        </p:txBody>
      </p:sp>
    </p:spTree>
    <p:extLst>
      <p:ext uri="{BB962C8B-B14F-4D97-AF65-F5344CB8AC3E}">
        <p14:creationId xmlns:p14="http://schemas.microsoft.com/office/powerpoint/2010/main" val="353720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You can see what GitHub did for you was to automatically in the background create a fork, create a branch here in </a:t>
            </a:r>
            <a:r>
              <a:rPr lang="en-US" b="0" i="0">
                <a:solidFill>
                  <a:srgbClr val="24292E"/>
                </a:solidFill>
                <a:effectLst/>
                <a:latin typeface="-apple-system"/>
              </a:rPr>
              <a:t>the user’s name. Here, username colon patch-399 is the name of the working branch in the user’s repository.</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&lt;click&gt;</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The pull request includes the commit, which is in the PR log right here with the red arrow. Pull Requests can include many commits for many different files. </a:t>
            </a:r>
          </a:p>
        </p:txBody>
      </p:sp>
      <p:sp>
        <p:nvSpPr>
          <p:cNvPr id="4" name="Slide Number Placeholder 3"/>
          <p:cNvSpPr>
            <a:spLocks noGrp="1"/>
          </p:cNvSpPr>
          <p:nvPr>
            <p:ph type="sldNum" sz="quarter" idx="5"/>
          </p:nvPr>
        </p:nvSpPr>
        <p:spPr/>
        <p:txBody>
          <a:bodyPr/>
          <a:lstStyle/>
          <a:p>
            <a:fld id="{695A3CD2-1055-4A09-BE8D-9998B2DD1F94}" type="slidenum">
              <a:rPr lang="en-US" smtClean="0"/>
              <a:t>34</a:t>
            </a:fld>
            <a:endParaRPr lang="en-US"/>
          </a:p>
        </p:txBody>
      </p:sp>
    </p:spTree>
    <p:extLst>
      <p:ext uri="{BB962C8B-B14F-4D97-AF65-F5344CB8AC3E}">
        <p14:creationId xmlns:p14="http://schemas.microsoft.com/office/powerpoint/2010/main" val="3848389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The PR log contains both automated and manually created messages, automation for the merge engines, all commits, and conversation and notes from anyone assigned.</a:t>
            </a:r>
            <a:r>
              <a:rPr lang="en-US">
                <a:solidFill>
                  <a:srgbClr val="000000"/>
                </a:solidFill>
                <a:latin typeface="Calibri"/>
                <a:cs typeface="Calibri"/>
              </a:rPr>
              <a:t> Eventually, someone on the content team, like our own Kendra Little, may sign off on the change and have it merged, and you’ll see those comments too. </a:t>
            </a:r>
            <a:r>
              <a:rPr lang="en-US" sz="1200" kern="1200">
                <a:solidFill>
                  <a:srgbClr val="000000"/>
                </a:solidFill>
                <a:effectLst/>
                <a:latin typeface="Calibri"/>
                <a:cs typeface="Calibri"/>
              </a:rPr>
              <a:t>You’ll receive an email </a:t>
            </a:r>
            <a:r>
              <a:rPr lang="en-US">
                <a:solidFill>
                  <a:srgbClr val="000000"/>
                </a:solidFill>
                <a:latin typeface="Calibri"/>
                <a:cs typeface="Calibri"/>
              </a:rPr>
              <a:t>anytime anyone</a:t>
            </a:r>
            <a:r>
              <a:rPr lang="en-US" sz="1200" kern="1200">
                <a:solidFill>
                  <a:srgbClr val="000000"/>
                </a:solidFill>
                <a:effectLst/>
                <a:latin typeface="Calibri"/>
                <a:cs typeface="Calibri"/>
              </a:rPr>
              <a:t> uses your username with an @ symbol, and you can respond in conversation at the bottom here with the comment button.</a:t>
            </a:r>
          </a:p>
        </p:txBody>
      </p:sp>
      <p:sp>
        <p:nvSpPr>
          <p:cNvPr id="4" name="Slide Number Placeholder 3"/>
          <p:cNvSpPr>
            <a:spLocks noGrp="1"/>
          </p:cNvSpPr>
          <p:nvPr>
            <p:ph type="sldNum" sz="quarter" idx="5"/>
          </p:nvPr>
        </p:nvSpPr>
        <p:spPr/>
        <p:txBody>
          <a:bodyPr/>
          <a:lstStyle/>
          <a:p>
            <a:fld id="{695A3CD2-1055-4A09-BE8D-9998B2DD1F94}" type="slidenum">
              <a:rPr lang="en-US" smtClean="0"/>
              <a:t>35</a:t>
            </a:fld>
            <a:endParaRPr lang="en-US"/>
          </a:p>
        </p:txBody>
      </p:sp>
    </p:spTree>
    <p:extLst>
      <p:ext uri="{BB962C8B-B14F-4D97-AF65-F5344CB8AC3E}">
        <p14:creationId xmlns:p14="http://schemas.microsoft.com/office/powerpoint/2010/main" val="1811066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Once your Pull Request is created, both you and Microsoft can review the changes you’re suggesting in the Pull Request.</a:t>
            </a:r>
            <a:r>
              <a:rPr lang="en-US">
                <a:solidFill>
                  <a:srgbClr val="000000"/>
                </a:solidFill>
                <a:latin typeface="Calibri"/>
                <a:cs typeface="Calibri"/>
              </a:rPr>
              <a:t> </a:t>
            </a: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a:cs typeface="Calibri"/>
              </a:rPr>
              <a:t>Click on the “Files Changed” tab to see an in-browser differential. Red is the old code line, green is the new, and the changed characters are highlighted. Here we can see some updates to name phrasing for Azure Blob Storage.</a:t>
            </a:r>
          </a:p>
          <a:p>
            <a:pPr marL="457200"/>
            <a:r>
              <a:rPr lang="en-US" sz="1200" kern="1200">
                <a:solidFill>
                  <a:srgbClr val="000000"/>
                </a:solidFill>
                <a:effectLst/>
                <a:latin typeface="Calibri"/>
                <a:cs typeface="Calibri"/>
              </a:rPr>
              <a:t>In fact, you may find creating a GitHub Pull Request easier than creating a Git Issue. If you’re trying to describe how something should change, simply making the change yourself is sometimes easier than trying to describe the issue accurately and clearly.</a:t>
            </a:r>
            <a:r>
              <a:rPr lang="en-US">
                <a:solidFill>
                  <a:srgbClr val="000000"/>
                </a:solidFill>
                <a:latin typeface="Calibri"/>
                <a:cs typeface="Calibri"/>
              </a:rPr>
              <a:t> You'll still want to provide a description of why you're making the changes.</a:t>
            </a:r>
            <a:endParaRPr lang="en-US" sz="1200" kern="120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36</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If you still wanted to make more changes to the file, you can issue another commit to the pull request, simply click on the three dots icon here and click Edit file. Edit the same file or other files in your working branch, then you can submit another commit to the same branch, and it will be included in the same open pull request.</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After you’ve submitted your PR and you’re happy with the changes, and you can sit back, we got it from here and will let you know if we have more questions, or have a status update.</a:t>
            </a:r>
            <a:endParaRPr lang="en-US" dirty="0">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37</a:t>
            </a:fld>
            <a:endParaRPr lang="en-US"/>
          </a:p>
        </p:txBody>
      </p:sp>
    </p:spTree>
    <p:extLst>
      <p:ext uri="{BB962C8B-B14F-4D97-AF65-F5344CB8AC3E}">
        <p14:creationId xmlns:p14="http://schemas.microsoft.com/office/powerpoint/2010/main" val="3115246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You can also use the GitHub.com website to contribute edits to others’ work, building on their success. In the Files Changed tab of a PR, where you’re reviewing the line by line changes, click the blue plus button on any line number of changed code. You can make comments and start discussion on any changed line. You can also make suggestions, directly in line! Click the “Add a suggestion” button that looks like a plus-minus box. Now you’re editing the line or lines you’ve selected with the blue plus button. You can then submit this change to the actual author as a single comment, or, you can click the green “Start a review” button to make many different suggestions and comments, and submit them all at once. You can even use this on your own PRs to discuss changes and comments with your reviewers, and make commits in-line. You might see us make suggestions or changes this way too. </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All this makes it easy to collaborate with doc authors and reviewers entirely within GitHub.com.</a:t>
            </a:r>
            <a:endParaRPr lang="en-US">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38</a:t>
            </a:fld>
            <a:endParaRPr lang="en-US"/>
          </a:p>
        </p:txBody>
      </p:sp>
    </p:spTree>
    <p:extLst>
      <p:ext uri="{BB962C8B-B14F-4D97-AF65-F5344CB8AC3E}">
        <p14:creationId xmlns:p14="http://schemas.microsoft.com/office/powerpoint/2010/main" val="1179817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Calibri" panose="020F0502020204030204" pitchFamily="34" charset="0"/>
              </a:rPr>
              <a:t>So there you have it. Now, what’s most helpful for Microsoft, and what’s gives you contribution credit? Only a Pull Request. That’s what we want to see.</a:t>
            </a:r>
          </a:p>
          <a:p>
            <a:pPr marL="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Calibri" panose="020F0502020204030204" pitchFamily="34" charset="0"/>
            </a:endParaRPr>
          </a:p>
          <a:p>
            <a:pPr marL="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Calibri" panose="020F0502020204030204" pitchFamily="34" charset="0"/>
              </a:rPr>
              <a:t>After your PR is in, say hi to us on Twitter so we can recognize you there as a contributor as well. </a:t>
            </a:r>
          </a:p>
        </p:txBody>
      </p:sp>
      <p:sp>
        <p:nvSpPr>
          <p:cNvPr id="4" name="Slide Number Placeholder 3"/>
          <p:cNvSpPr>
            <a:spLocks noGrp="1"/>
          </p:cNvSpPr>
          <p:nvPr>
            <p:ph type="sldNum" sz="quarter" idx="5"/>
          </p:nvPr>
        </p:nvSpPr>
        <p:spPr/>
        <p:txBody>
          <a:bodyPr/>
          <a:lstStyle/>
          <a:p>
            <a:fld id="{695A3CD2-1055-4A09-BE8D-9998B2DD1F94}" type="slidenum">
              <a:rPr lang="en-US" smtClean="0"/>
              <a:t>39</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a:t>If you contributed via a Pull Request, and we merge your commit into the document, you’ll get mentioned in the contributors popup, with your GitHub profile pic and a link! The folks listed here are both inside Microsoft and external that submitted commits to an article. </a:t>
            </a:r>
          </a:p>
          <a:p>
            <a:pPr marL="0" indent="0">
              <a:buNone/>
            </a:pPr>
            <a:endParaRPr lang="en-US" sz="4000" u="none"/>
          </a:p>
          <a:p>
            <a:pPr marL="0" indent="0">
              <a:buNone/>
            </a:pPr>
            <a:r>
              <a:rPr lang="en-US" sz="4000"/>
              <a:t>You only get your name and logo on an article for a Pull Request, not just for an issue. Worth mentioning that if you start a PR, even if we close it and pull in your commits with a different PR, you would still be recognized here. Also these contributions can be a part of your MVP application or renewal activity, though a fair warning that yes, these contributions are examined for quality as well as quantity, so they won’t weigh as heavily contributions to punctuation or capitalization as they would contributions to actual technical content.</a:t>
            </a:r>
          </a:p>
        </p:txBody>
      </p:sp>
      <p:sp>
        <p:nvSpPr>
          <p:cNvPr id="4" name="Slide Number Placeholder 3"/>
          <p:cNvSpPr>
            <a:spLocks noGrp="1"/>
          </p:cNvSpPr>
          <p:nvPr>
            <p:ph type="sldNum" sz="quarter" idx="5"/>
          </p:nvPr>
        </p:nvSpPr>
        <p:spPr/>
        <p:txBody>
          <a:bodyPr/>
          <a:lstStyle/>
          <a:p>
            <a:fld id="{695A3CD2-1055-4A09-BE8D-9998B2DD1F94}" type="slidenum">
              <a:rPr lang="en-US" smtClean="0"/>
              <a:t>40</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a:t>If you're not sure how it should change, give it a shot. If it’s not quite right, or formatted perfectly, don’t worry! We’ll adjust, but at least it gets fixed! Don’t be afraid to submit a pull request. Here’s some other notes to ease your anxiety and put you at 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For images, graphics, charts, etc., we have designers to use to get images updated in a standardized way. No need to edit images yourself, though you could make suggestions to image updates along with alt text changes within the markdown, for example, via a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Finally, we get it, capitalization is tough, (</a:t>
            </a:r>
            <a:r>
              <a:rPr lang="en-US" sz="4000" err="1"/>
              <a:t>spongebob</a:t>
            </a:r>
            <a:r>
              <a:rPr lang="en-US" sz="4000"/>
              <a:t> font). The c</a:t>
            </a:r>
            <a:r>
              <a:rPr lang="en-US" sz="9600"/>
              <a:t>apitalization of various features and products inside Microsoft is one of the most nuanced bits there is about publishing. Marketing usually wins these arguments, regardless of how a product documentation evolved throughout its development process.</a:t>
            </a:r>
          </a:p>
          <a:p>
            <a:pPr>
              <a:defRPr/>
            </a:pPr>
            <a:r>
              <a:rPr lang="en-US" sz="7200">
                <a:latin typeface="Calibri"/>
                <a:cs typeface="Calibri"/>
              </a:rPr>
              <a:t>We sometimes get</a:t>
            </a:r>
            <a:r>
              <a:rPr lang="en-US" sz="7200">
                <a:effectLst/>
                <a:latin typeface="Calibri"/>
                <a:cs typeface="Calibri"/>
              </a:rPr>
              <a:t> big </a:t>
            </a:r>
            <a:r>
              <a:rPr lang="en-US" sz="7200">
                <a:latin typeface="Calibri"/>
                <a:cs typeface="Calibri"/>
              </a:rPr>
              <a:t>PRs</a:t>
            </a:r>
            <a:r>
              <a:rPr lang="en-US" sz="7200">
                <a:effectLst/>
                <a:latin typeface="Calibri"/>
                <a:cs typeface="Calibri"/>
              </a:rPr>
              <a:t> </a:t>
            </a:r>
            <a:r>
              <a:rPr lang="en-US" sz="7200">
                <a:latin typeface="Calibri"/>
                <a:cs typeface="Calibri"/>
              </a:rPr>
              <a:t>that </a:t>
            </a:r>
            <a:r>
              <a:rPr lang="en-US" sz="7200">
                <a:effectLst/>
                <a:latin typeface="Calibri"/>
                <a:cs typeface="Calibri"/>
              </a:rPr>
              <a:t>come thru to make a lot of capitalization changes that were </a:t>
            </a:r>
            <a:r>
              <a:rPr lang="en-US" sz="7200">
                <a:latin typeface="Calibri"/>
                <a:cs typeface="Calibri"/>
              </a:rPr>
              <a:t>well intended, but misguided. The</a:t>
            </a:r>
            <a:r>
              <a:rPr lang="en-US" sz="7200">
                <a:effectLst/>
                <a:latin typeface="Calibri"/>
                <a:cs typeface="Calibri"/>
              </a:rPr>
              <a:t> task is tricky enough when you have information directly from the inside sources, </a:t>
            </a:r>
            <a:r>
              <a:rPr lang="en-US" sz="7200">
                <a:latin typeface="Calibri"/>
                <a:cs typeface="Calibri"/>
              </a:rPr>
              <a:t>so we’ll</a:t>
            </a:r>
            <a:r>
              <a:rPr lang="en-US" sz="7200">
                <a:effectLst/>
                <a:latin typeface="Calibri"/>
                <a:cs typeface="Calibri"/>
              </a:rPr>
              <a:t> handle that part</a:t>
            </a:r>
            <a:r>
              <a:rPr lang="en-US" sz="7200">
                <a:latin typeface="Calibri"/>
                <a:cs typeface="Calibri"/>
              </a:rPr>
              <a:t> of the docs</a:t>
            </a:r>
            <a:r>
              <a:rPr lang="en-US" sz="7200">
                <a:effectLst/>
                <a:latin typeface="Calibri"/>
                <a:cs typeface="Calibri"/>
              </a:rPr>
              <a:t>. And yes, if you spot inconsistencies between marketing content and documentation content and training content, you should know we’re regularly discussing and working on that stuff internally, and don’t be afraid to point something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effectLst/>
                <a:latin typeface="Calibri"/>
                <a:cs typeface="Calibri"/>
              </a:rPr>
              <a:t>&lt;</a:t>
            </a:r>
            <a:r>
              <a:rPr lang="en-US" sz="7200">
                <a:latin typeface="Calibri"/>
                <a:cs typeface="Calibri"/>
              </a:rPr>
              <a:t>click&gt;</a:t>
            </a:r>
            <a:endParaRPr lang="en-US" sz="7200">
              <a:effectLst/>
              <a:latin typeface="Calibri" panose="020F0502020204030204" pitchFamily="34" charset="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effectLst/>
                <a:latin typeface="Calibri" panose="020F0502020204030204" pitchFamily="34" charset="0"/>
              </a:rPr>
              <a:t>For example, product names and feature names and phrasing are difficult to get just right, and are trickiest when a generic word is in the product name. Just because we have a product called Azure SQL Database, doesn’t meant that every word Database is now capitalized. Azure SQL Managed Instance the product, versus, a managed instance. Or the product Azure Functions, versus, a function. Try to remember that when you go to Taco Time, you eat a taco, not a Taco.</a:t>
            </a:r>
            <a:endParaRPr lang="en-US" sz="9600">
              <a:effectLst/>
              <a:latin typeface="Calibri" panose="020F0502020204030204" pitchFamily="34" charset="0"/>
            </a:endParaRPr>
          </a:p>
          <a:p>
            <a:pPr marL="685800" marR="0">
              <a:spcBef>
                <a:spcPts val="0"/>
              </a:spcBef>
              <a:spcAft>
                <a:spcPts val="0"/>
              </a:spcAft>
            </a:pPr>
            <a:r>
              <a:rPr lang="en-US" sz="7200">
                <a:effectLst/>
                <a:latin typeface="Calibri" panose="020F0502020204030204" pitchFamily="34" charset="0"/>
              </a:rPr>
              <a:t>This is even more difficult for our international partners and customers, </a:t>
            </a:r>
            <a:r>
              <a:rPr lang="en-US" sz="9600" b="0" i="0">
                <a:solidFill>
                  <a:srgbClr val="171717"/>
                </a:solidFill>
                <a:effectLst/>
                <a:latin typeface="Segoe UI" panose="020B0502040204020203" pitchFamily="34" charset="0"/>
              </a:rPr>
              <a:t>because capitalization often means a product or service name shouldn't be translated or should be translated in a specific way, but lower case common noun of the same term should be translated. Translation is difficult enough, so it’s important we get this right, and inconsistency in capitalization confuses translators and customers.</a:t>
            </a:r>
            <a:endParaRPr lang="en-US" sz="72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effectLst/>
                <a:latin typeface="Calibri" panose="020F0502020204030204" pitchFamily="34" charset="0"/>
              </a:rPr>
              <a:t>That consistency is important, and so are the core goals of our brand voice: Above all, be </a:t>
            </a:r>
            <a:r>
              <a:rPr lang="en-US" sz="9600" b="0" i="0">
                <a:solidFill>
                  <a:srgbClr val="000000"/>
                </a:solidFill>
                <a:effectLst/>
                <a:latin typeface="Segoe UI" panose="020B0502040204020203" pitchFamily="34" charset="0"/>
              </a:rPr>
              <a:t>simple and human. </a:t>
            </a:r>
            <a:endParaRPr lang="en-US" sz="7200" b="0" i="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t>If we can do better to meet that goal, let us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a:p>
        </p:txBody>
      </p:sp>
      <p:sp>
        <p:nvSpPr>
          <p:cNvPr id="4" name="Slide Number Placeholder 3"/>
          <p:cNvSpPr>
            <a:spLocks noGrp="1"/>
          </p:cNvSpPr>
          <p:nvPr>
            <p:ph type="sldNum" sz="quarter" idx="5"/>
          </p:nvPr>
        </p:nvSpPr>
        <p:spPr/>
        <p:txBody>
          <a:bodyPr/>
          <a:lstStyle/>
          <a:p>
            <a:fld id="{695A3CD2-1055-4A09-BE8D-9998B2DD1F94}" type="slidenum">
              <a:rPr lang="en-US" smtClean="0"/>
              <a:t>41</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last bit about contributions for localization issues, such as a translation issue in our machine translated localized versions.</a:t>
            </a:r>
          </a:p>
          <a:p>
            <a:endParaRPr lang="en-US"/>
          </a:p>
          <a:p>
            <a:r>
              <a:rPr lang="en-US"/>
              <a:t>If you’ve got a translation issue to raise, those are actually submitted by email now, this process changed within the last year. You can download an Outlook email template here. Submit your feedback in any language, it will be translated and routed to the correct localization team.</a:t>
            </a:r>
          </a:p>
          <a:p>
            <a:endParaRPr lang="en-US"/>
          </a:p>
          <a:p>
            <a:r>
              <a:rPr lang="en-US"/>
              <a:t>If you’ve got a technical issue with an article, and you’re most comfortable submitting your issue in another language, no problem. Instead of creating an Issue or PR in English, you can use that email template, it will be translated, and then passed on to the proper content teams, like our SQL Docs team.</a:t>
            </a:r>
          </a:p>
          <a:p>
            <a:endParaRPr lang="en-US"/>
          </a:p>
          <a:p>
            <a:r>
              <a:rPr lang="en-US"/>
              <a:t>Either way, thanks for contributing to making Microsoft Docs better for everyone, everywhere.</a:t>
            </a:r>
          </a:p>
        </p:txBody>
      </p:sp>
      <p:sp>
        <p:nvSpPr>
          <p:cNvPr id="4" name="Slide Number Placeholder 3"/>
          <p:cNvSpPr>
            <a:spLocks noGrp="1"/>
          </p:cNvSpPr>
          <p:nvPr>
            <p:ph type="sldNum" sz="quarter" idx="5"/>
          </p:nvPr>
        </p:nvSpPr>
        <p:spPr/>
        <p:txBody>
          <a:bodyPr/>
          <a:lstStyle/>
          <a:p>
            <a:fld id="{695A3CD2-1055-4A09-BE8D-9998B2DD1F94}" type="slidenum">
              <a:rPr lang="en-US" smtClean="0"/>
              <a:t>42</a:t>
            </a:fld>
            <a:endParaRPr lang="en-US"/>
          </a:p>
        </p:txBody>
      </p:sp>
    </p:spTree>
    <p:extLst>
      <p:ext uri="{BB962C8B-B14F-4D97-AF65-F5344CB8AC3E}">
        <p14:creationId xmlns:p14="http://schemas.microsoft.com/office/powerpoint/2010/main" val="304886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&lt;read notes instead&gt;</a:t>
            </a:r>
          </a:p>
          <a:p>
            <a:r>
              <a:rPr lang="en-US"/>
              <a:t>A bit about the mission statement of the hundreds of employees in Content and Learning at Microsoft. </a:t>
            </a:r>
          </a:p>
          <a:p>
            <a:endParaRPr lang="en-US"/>
          </a:p>
          <a:p>
            <a:r>
              <a:rPr lang="en-US"/>
              <a:t>Look, in short, we have two missions: &lt;click&gt;</a:t>
            </a:r>
          </a:p>
          <a:p>
            <a:pPr marL="228600" indent="-228600">
              <a:buAutoNum type="arabicParenR"/>
            </a:pPr>
            <a:r>
              <a:rPr lang="en-US"/>
              <a:t>We want to </a:t>
            </a:r>
            <a:r>
              <a:rPr lang="en-US" b="0" i="0" u="none" strike="noStrike">
                <a:solidFill>
                  <a:srgbClr val="000000"/>
                </a:solidFill>
                <a:effectLst/>
                <a:latin typeface="Segoe UI" panose="020B0502040204020203" pitchFamily="34" charset="0"/>
              </a:rPr>
              <a:t>enable students, job seekers, and workers online with great content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000000"/>
                </a:solidFill>
                <a:effectLst/>
                <a:latin typeface="Segoe UI" panose="020B0502040204020203" pitchFamily="34" charset="0"/>
              </a:rPr>
              <a:t>and 2) to build an active community of contributors to ensure we offer the breadth and depth of content to those audiences in need.</a:t>
            </a:r>
            <a:r>
              <a:rPr lang="en-US" b="0" i="0">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Well, that second goal is why we’re doing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We want to communicate specifically how you can be a part of a quality Microsoft Docs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Microsoft Docs aren’t Wikipedia, it’s not open to all edits, but we do have hundreds of thousands of articles, and we want to embrace the wisdom of you in the technical user community to help maintain a high level of quality.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Opening the docs up to external contributors is how we scale.</a:t>
            </a: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a:t>
            </a:fld>
            <a:endParaRPr lang="en-US"/>
          </a:p>
        </p:txBody>
      </p:sp>
    </p:spTree>
    <p:extLst>
      <p:ext uri="{BB962C8B-B14F-4D97-AF65-F5344CB8AC3E}">
        <p14:creationId xmlns:p14="http://schemas.microsoft.com/office/powerpoint/2010/main" val="394407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that you’ve seen how you can use GitHub to contribute to Docs, let’s briefly show you some inside baseball and talk about how we use GitHub to host Microsoft Documentation.</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12:00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9900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Again, most Microsoft Docs are edited in Markdown. We spend most of our time using Visual Studio Code or Azure Data Studio to edit them. </a:t>
            </a:r>
            <a:r>
              <a:rPr lang="en-US" sz="1200"/>
              <a:t>We have other tools to help with automated link checking, syntax formatting, bulk updates, and a series of include files to tokenize things like product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have a rich set of metadata for each article. We do pay attention to how articles perform in terms of Search Engine Optimization and traffic patterns and trends, all driven through Azure Analytics and Kusto queries. We try to improve poorly performing articles. We use many metrics to track the performance of an article including, for example, if you copy text from the article, that’s good! Or if you click through, scroll, dwell, the same kind of metrics that any website uses these days to measure how effective the web page is, without capturing any personal information or wider tracking information. Most of our decisions with docs and docs layouts are data driven, when we we’ve driven better engagement and more useful docs, we try to follow that lead.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big article updates we have systems to handle release branches – for when we want to work on documentation for months and then release a new product all at once, like during an Ignite keynote. Many of these strategies aren’t far off from what developers use to release software all at once, and use the same tools. Happy to answer any questions about that, but moving on to some basics of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44</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behind the scenes of how Microsoft Docs works in GitHub, where all Microsoft Documentation is managed. If you are new to Git and don’t understand this don’t worry, as we’ll explain, to contributors in the community, all this is managed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45</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repository, like azure-docs, is where the source is housed and where the website engine pulls markdown to present the live pictures to you in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fork is a copy of the repo associated to your account up in GitHub. We each have created forks of the repo in our GitHub accounts. </a:t>
            </a:r>
          </a:p>
          <a:p>
            <a:pPr>
              <a:defRPr/>
            </a:pPr>
            <a:r>
              <a:rPr lang="en-US"/>
              <a:t>&lt;click&gt;</a:t>
            </a:r>
          </a:p>
          <a:p>
            <a:pPr>
              <a:defRPr/>
            </a:pPr>
            <a:r>
              <a:rPr lang="en-US"/>
              <a:t>To tell the two apart, a common convention is to reference your remote fork as Origin, and the codebase you eventually push to called Upstream. These are called Remote names or Remotes, and these are just common naming conventions, you can choose any name. You’ll have an origin and an upstream for each repo you work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clone is a copy of a fork brought down locally, the files copied on to your workstation, so you can make edits.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When you go to make changes to a file, or to add or remove files, you’ll create a working branch that is relevant to the chunk of changes you’ll be making. You want a branch to contain only the changes for a specific feature or issue you’re addressing, so that it can be treated as a block of changes to go back up the stream.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work goes into a branch, here the branch is "fix-issue" with the iso date appended to the front. When you’re done, first, you commit the branch locally to your own clone on your workstation.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Then, you push a branch, and all the commits for it, to your Origin in GitHub.com, the fork of the code in your GitHub account.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Then, you issue a Pull Request, asking a </a:t>
            </a:r>
            <a:r>
              <a:rPr lang="en-US" err="1"/>
              <a:t>MicrosoftDocs</a:t>
            </a:r>
            <a:r>
              <a:rPr lang="en-US"/>
              <a:t> repository branch to accept commits from your repository’s branch, so that your changes can be merged from your Fork into the repo’s main branch.</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46</a:t>
            </a:fld>
            <a:endParaRPr lang="en-US"/>
          </a:p>
        </p:txBody>
      </p:sp>
    </p:spTree>
    <p:extLst>
      <p:ext uri="{BB962C8B-B14F-4D97-AF65-F5344CB8AC3E}">
        <p14:creationId xmlns:p14="http://schemas.microsoft.com/office/powerpoint/2010/main" val="2948782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To explain things a little closer to the reality of how we work internally, we actually have two repositories in the </a:t>
            </a:r>
            <a:r>
              <a:rPr lang="en-US" err="1"/>
              <a:t>MicrosoftDocs</a:t>
            </a:r>
            <a:r>
              <a:rPr lang="en-US"/>
              <a:t> account.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azure-docs repository drives the website, but like true professionals, we don’t develop against production!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only develop in the Preview repository, which is not visible to the public, and allows us to work in and Preview the merged state of our changes in the actual live repository. This build process to the live website occurs usually twice a day and is gated by a team of build reviewers.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when you submit Pull Requests, you don’t have to worry about that, your workflow and all the validation necessary occurs inside the public azure-docs repo.</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again, this same Docs as Code pattern applies to any Microsoft technology repo in Microsoft Docs. Any questions about how this works?</a:t>
            </a:r>
            <a:endParaRPr lang="en-US">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47</a:t>
            </a:fld>
            <a:endParaRPr lang="en-US"/>
          </a:p>
        </p:txBody>
      </p:sp>
    </p:spTree>
    <p:extLst>
      <p:ext uri="{BB962C8B-B14F-4D97-AF65-F5344CB8AC3E}">
        <p14:creationId xmlns:p14="http://schemas.microsoft.com/office/powerpoint/2010/main" val="4037754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you can contribute through GitHub.com entirely in the browser with nothing to download, but if you’re interested in learning more about Git and GitHub, here are some great resources from Microsoft Learn.</a:t>
            </a:r>
          </a:p>
        </p:txBody>
      </p:sp>
      <p:sp>
        <p:nvSpPr>
          <p:cNvPr id="4" name="Slide Number Placeholder 3"/>
          <p:cNvSpPr>
            <a:spLocks noGrp="1"/>
          </p:cNvSpPr>
          <p:nvPr>
            <p:ph type="sldNum" sz="quarter" idx="5"/>
          </p:nvPr>
        </p:nvSpPr>
        <p:spPr/>
        <p:txBody>
          <a:bodyPr/>
          <a:lstStyle/>
          <a:p>
            <a:fld id="{695A3CD2-1055-4A09-BE8D-9998B2DD1F94}" type="slidenum">
              <a:rPr lang="en-US" smtClean="0"/>
              <a:t>48</a:t>
            </a:fld>
            <a:endParaRPr lang="en-US"/>
          </a:p>
        </p:txBody>
      </p:sp>
    </p:spTree>
    <p:extLst>
      <p:ext uri="{BB962C8B-B14F-4D97-AF65-F5344CB8AC3E}">
        <p14:creationId xmlns:p14="http://schemas.microsoft.com/office/powerpoint/2010/main" val="3141246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 https://review.docs.microsoft.com/en-us/new-hope/intblog/?branch=main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12:00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4531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a:t>&lt;read notes instead&gt;</a:t>
            </a:r>
          </a:p>
          <a:p>
            <a:r>
              <a:rPr lang="en-US" sz="9600" b="0" i="0">
                <a:solidFill>
                  <a:srgbClr val="2F2F2F"/>
                </a:solidFill>
                <a:effectLst/>
                <a:latin typeface="Segoe UI" panose="020B0502040204020203" pitchFamily="34" charset="0"/>
              </a:rPr>
              <a:t>As part of an ongoing effort to shift to a more inclusive environment, </a:t>
            </a:r>
            <a:r>
              <a:rPr lang="en-US" sz="9600"/>
              <a:t>Microsoft docs engineering automated a solution to change the Default repo branch from “master” to “main” for many Docs repos. It’s very likely the Docs repo you work in has had this change hit over the past few months, in the big Azure docs repo for example it was changed at the beginning of February.</a:t>
            </a:r>
          </a:p>
          <a:p>
            <a:r>
              <a:rPr lang="en-US" sz="9600"/>
              <a:t>If you haven’t already, you’ll see a popup like this when you go to contribute. You can update your own fork’s default branch via GitHub.com. If you use your own local tooling, you can update your own tooling using these commands here:</a:t>
            </a:r>
          </a:p>
          <a:p>
            <a:r>
              <a:rPr lang="en-US" sz="9600"/>
              <a:t>         </a:t>
            </a:r>
          </a:p>
          <a:p>
            <a:endParaRPr lang="en-US" sz="9600" u="sng"/>
          </a:p>
          <a:p>
            <a:endParaRPr lang="en-US" sz="9600"/>
          </a:p>
        </p:txBody>
      </p:sp>
      <p:sp>
        <p:nvSpPr>
          <p:cNvPr id="4" name="Slide Number Placeholder 3"/>
          <p:cNvSpPr>
            <a:spLocks noGrp="1"/>
          </p:cNvSpPr>
          <p:nvPr>
            <p:ph type="sldNum" sz="quarter" idx="5"/>
          </p:nvPr>
        </p:nvSpPr>
        <p:spPr/>
        <p:txBody>
          <a:bodyPr/>
          <a:lstStyle/>
          <a:p>
            <a:fld id="{695A3CD2-1055-4A09-BE8D-9998B2DD1F94}" type="slidenum">
              <a:rPr lang="en-US" smtClean="0"/>
              <a:t>50</a:t>
            </a:fld>
            <a:endParaRPr lang="en-US"/>
          </a:p>
        </p:txBody>
      </p:sp>
    </p:spTree>
    <p:extLst>
      <p:ext uri="{BB962C8B-B14F-4D97-AF65-F5344CB8AC3E}">
        <p14:creationId xmlns:p14="http://schemas.microsoft.com/office/powerpoint/2010/main" val="1674192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a:t>&lt;read notes instead&gt;</a:t>
            </a:r>
          </a:p>
          <a:p>
            <a:r>
              <a:rPr lang="en-US" sz="9600"/>
              <a:t>If you haven’t already noticed, Microsoft has a single profile page for your Docs and Learn profile. This is a page with a lot of features already that has more coming. IT puts your Learn, certs, Q&amp;A, Docs collections and more together in one place, including auto-detection of your account in certifications, exams, instructor-led training (ILT) details, and more.</a:t>
            </a:r>
          </a:p>
          <a:p>
            <a:r>
              <a:rPr lang="en-US" sz="9600"/>
              <a:t>Get a transcript of your Learn modules completed, exams, and historical certs. Share with a secure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t>You can also connect your Pearson VUE certification profile and get notifications for certification renewals, and more, and link directly to Pearson VUE to schedule the exams you’re pursuing.</a:t>
            </a:r>
          </a:p>
          <a:p>
            <a:endParaRPr lang="en-US" sz="9600"/>
          </a:p>
          <a:p>
            <a:endParaRPr lang="en-US" sz="9600" u="sng"/>
          </a:p>
          <a:p>
            <a:endParaRPr lang="en-US" sz="9600"/>
          </a:p>
        </p:txBody>
      </p:sp>
      <p:sp>
        <p:nvSpPr>
          <p:cNvPr id="4" name="Slide Number Placeholder 3"/>
          <p:cNvSpPr>
            <a:spLocks noGrp="1"/>
          </p:cNvSpPr>
          <p:nvPr>
            <p:ph type="sldNum" sz="quarter" idx="5"/>
          </p:nvPr>
        </p:nvSpPr>
        <p:spPr/>
        <p:txBody>
          <a:bodyPr/>
          <a:lstStyle/>
          <a:p>
            <a:fld id="{695A3CD2-1055-4A09-BE8D-9998B2DD1F94}" type="slidenum">
              <a:rPr lang="en-US" smtClean="0"/>
              <a:t>51</a:t>
            </a:fld>
            <a:endParaRPr lang="en-US"/>
          </a:p>
        </p:txBody>
      </p:sp>
    </p:spTree>
    <p:extLst>
      <p:ext uri="{BB962C8B-B14F-4D97-AF65-F5344CB8AC3E}">
        <p14:creationId xmlns:p14="http://schemas.microsoft.com/office/powerpoint/2010/main" val="3856323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FFFFFF"/>
                </a:solidFill>
                <a:effectLst/>
                <a:latin typeface="-apple-system"/>
              </a:rPr>
              <a:t>Azure Cosmos DB recently updated their brand and naming rules for content across Docs and their other properties by requiring any references to the Azure Cosmos DB to include the full name, changing API mentions to “API for X” instead of “X API,”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FFFFF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FFFFFF"/>
                </a:solidFill>
                <a:effectLst/>
                <a:latin typeface="-apple-system"/>
              </a:rPr>
              <a:t>renaming the SQL API to the API for NoSQL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FFFFF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FFFFFF"/>
                </a:solidFill>
                <a:effectLst/>
                <a:latin typeface="-apple-system"/>
              </a:rPr>
              <a:t>and adding Apache as a prefix to the APIs for Gremlin and Cassandra.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FFFFF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FFFFFF"/>
                </a:solidFill>
                <a:effectLst/>
                <a:latin typeface="-apple-system"/>
              </a:rPr>
              <a:t>These changes are live on the Learn documentation, AAC, WAF, and CAF sites. These changes are pending on the Learn training site.</a:t>
            </a:r>
            <a:endParaRPr lang="en-US" sz="9600" b="0" i="0" dirty="0">
              <a:solidFill>
                <a:srgbClr val="000000"/>
              </a:solidFill>
              <a:effectLst/>
              <a:latin typeface="Segoe UI Light" panose="020B0502040204020203" pitchFamily="34" charset="0"/>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52</a:t>
            </a:fld>
            <a:endParaRPr lang="en-US"/>
          </a:p>
        </p:txBody>
      </p:sp>
    </p:spTree>
    <p:extLst>
      <p:ext uri="{BB962C8B-B14F-4D97-AF65-F5344CB8AC3E}">
        <p14:creationId xmlns:p14="http://schemas.microsoft.com/office/powerpoint/2010/main" val="3630711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Database Docs team is one of many Docs teams for different products in Microsoft’s Cloud + AI DevRel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What is DevRel?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a greater role, Developer Relations </a:t>
            </a:r>
            <a:r>
              <a:rPr lang="en-US" b="0" i="0">
                <a:solidFill>
                  <a:srgbClr val="212529"/>
                </a:solidFill>
                <a:effectLst/>
                <a:latin typeface="Arial" panose="020B0604020202020204" pitchFamily="34" charset="0"/>
              </a:rPr>
              <a:t>ensures that products establish a good, continuous relationship with external developers through mutual communication.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DevRel definitely involves documentation, but also reference documentation for how to call APIs and code samples.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DevRel in other companies might also look like: community management, issue reporting and triage, release notes, focus groups, and public interaction. Your favorite video game for example has DevRel folks to send and receive communication with the public about bug reports, troubleshooting, patch notes, discussion, mods, etc.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DevRel folks are technical and know the products well. In fact, some tech companies cycle developers in and out of DevRel positions so that DevRel folks have a keen awareness of technical detail, but also, so that Developers see how the end user consumes the products and the communication. </a:t>
            </a:r>
            <a:r>
              <a:rPr lang="en-US"/>
              <a:t>Content teams like ours across all technologies integrate with product teams, join their support reviews and team meetings, coordinate on release schedules.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Finally, DevRel is a strategic advantage for product teams because this type of outreach enhances adoption and provides authentic community engagement that goes beyond marketing and social media. In a way, DevRel is NOT marketing to CIOs and CEOs, it’s marketing to developers and technical folks like you. There are products out there we’ve all used and continued to use because we had good documentation and support experiences, or because of easy adoption or smooth learning curves.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529"/>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12529"/>
                </a:solidFill>
                <a:effectLst/>
                <a:latin typeface="Arial" panose="020B0604020202020204" pitchFamily="34" charset="0"/>
              </a:rPr>
              <a:t>So in that spirit of authentic community involvement, let’s dive in!</a:t>
            </a:r>
          </a:p>
        </p:txBody>
      </p:sp>
      <p:sp>
        <p:nvSpPr>
          <p:cNvPr id="4" name="Slide Number Placeholder 3"/>
          <p:cNvSpPr>
            <a:spLocks noGrp="1"/>
          </p:cNvSpPr>
          <p:nvPr>
            <p:ph type="sldNum" sz="quarter" idx="5"/>
          </p:nvPr>
        </p:nvSpPr>
        <p:spPr/>
        <p:txBody>
          <a:bodyPr/>
          <a:lstStyle/>
          <a:p>
            <a:fld id="{695A3CD2-1055-4A09-BE8D-9998B2DD1F94}" type="slidenum">
              <a:rPr lang="en-US" smtClean="0"/>
              <a:t>6</a:t>
            </a:fld>
            <a:endParaRPr lang="en-US"/>
          </a:p>
        </p:txBody>
      </p:sp>
    </p:spTree>
    <p:extLst>
      <p:ext uri="{BB962C8B-B14F-4D97-AF65-F5344CB8AC3E}">
        <p14:creationId xmlns:p14="http://schemas.microsoft.com/office/powerpoint/2010/main" val="34331014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Light" panose="020B0502040204020203" pitchFamily="34" charset="0"/>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53</a:t>
            </a:fld>
            <a:endParaRPr lang="en-US"/>
          </a:p>
        </p:txBody>
      </p:sp>
    </p:spTree>
    <p:extLst>
      <p:ext uri="{BB962C8B-B14F-4D97-AF65-F5344CB8AC3E}">
        <p14:creationId xmlns:p14="http://schemas.microsoft.com/office/powerpoint/2010/main" val="21223804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&lt;optional slide for MVPs&gt;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For MVPs, the Docs and Learn Champion program gives you a unique code to append to links to Microsoft Learn and Docs content in your blogs and social media. This is a </a:t>
            </a:r>
            <a:r>
              <a:rPr lang="en-US" sz="9600" b="0" i="0" dirty="0" err="1">
                <a:solidFill>
                  <a:srgbClr val="000000"/>
                </a:solidFill>
                <a:effectLst/>
                <a:latin typeface="Segoe UI Light" panose="020B0502040204020203" pitchFamily="34" charset="0"/>
              </a:rPr>
              <a:t>WebTrends</a:t>
            </a:r>
            <a:r>
              <a:rPr lang="en-US" sz="9600" b="0" i="0" dirty="0">
                <a:solidFill>
                  <a:srgbClr val="000000"/>
                </a:solidFill>
                <a:effectLst/>
                <a:latin typeface="Segoe UI Light" panose="020B0502040204020203" pitchFamily="34" charset="0"/>
              </a:rPr>
              <a:t> code that can be appended to links to help measure referrals from your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000000"/>
                </a:solidFill>
                <a:effectLst/>
                <a:latin typeface="Segoe UI Light" panose="020B0502040204020203" pitchFamily="34" charset="0"/>
              </a:rPr>
              <a:t>As a participant, you have the option to get a personalized report of your contribution analysis as part of the program, contact your MVP Program Manager for more information.</a:t>
            </a:r>
          </a:p>
        </p:txBody>
      </p:sp>
      <p:sp>
        <p:nvSpPr>
          <p:cNvPr id="4" name="Slide Number Placeholder 3"/>
          <p:cNvSpPr>
            <a:spLocks noGrp="1"/>
          </p:cNvSpPr>
          <p:nvPr>
            <p:ph type="sldNum" sz="quarter" idx="5"/>
          </p:nvPr>
        </p:nvSpPr>
        <p:spPr/>
        <p:txBody>
          <a:bodyPr/>
          <a:lstStyle/>
          <a:p>
            <a:fld id="{695A3CD2-1055-4A09-BE8D-9998B2DD1F94}" type="slidenum">
              <a:rPr lang="en-US" smtClean="0"/>
              <a:t>54</a:t>
            </a:fld>
            <a:endParaRPr lang="en-US"/>
          </a:p>
        </p:txBody>
      </p:sp>
    </p:spTree>
    <p:extLst>
      <p:ext uri="{BB962C8B-B14F-4D97-AF65-F5344CB8AC3E}">
        <p14:creationId xmlns:p14="http://schemas.microsoft.com/office/powerpoint/2010/main" val="300368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56</a:t>
            </a:fld>
            <a:endParaRPr lang="en-US"/>
          </a:p>
        </p:txBody>
      </p:sp>
    </p:spTree>
    <p:extLst>
      <p:ext uri="{BB962C8B-B14F-4D97-AF65-F5344CB8AC3E}">
        <p14:creationId xmlns:p14="http://schemas.microsoft.com/office/powerpoint/2010/main" val="3571498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Alright let’s talk about Microsoft Docs and how you use them.</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2174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to give you a map around navigating specific docs, and some of the features we have here, without explaining every button. </a:t>
            </a:r>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little cluster of buttons is new. The Plus button allows you to Save links to collections, to organize docs into groups that you might be using for a specific project or certification exam. You can save docs to a collection alongside Microsoft Learn modules and Q&amp;A pages as well to gather your materials into one place.  </a:t>
            </a:r>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plus button is alongside the feedback button, the Pencil button, and the sharing button. The feedback button brings you to the Submit feedback options at bottom of the page. </a:t>
            </a:r>
          </a:p>
          <a:p>
            <a:r>
              <a:rPr lang="en-US"/>
              <a:t>The Pencil Edit button helps you start a new PR, and that is something we’ll talk about in detail shortly. </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2201752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5.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4.jpeg"/><Relationship Id="rId4" Type="http://schemas.openxmlformats.org/officeDocument/2006/relationships/image" Target="../media/image5.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4.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6" Type="http://schemas.openxmlformats.org/officeDocument/2006/relationships/image" Target="../media/image3.jpeg"/><Relationship Id="rId5" Type="http://schemas.openxmlformats.org/officeDocument/2006/relationships/image" Target="../media/image4.jpeg"/><Relationship Id="rId4" Type="http://schemas.openxmlformats.org/officeDocument/2006/relationships/image" Target="../media/image5.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4.jpeg"/><Relationship Id="rId4" Type="http://schemas.openxmlformats.org/officeDocument/2006/relationships/image" Target="../media/image5.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6" Type="http://schemas.openxmlformats.org/officeDocument/2006/relationships/image" Target="../media/image3.jpeg"/><Relationship Id="rId5" Type="http://schemas.openxmlformats.org/officeDocument/2006/relationships/image" Target="../media/image4.jpeg"/><Relationship Id="rId4" Type="http://schemas.openxmlformats.org/officeDocument/2006/relationships/image" Target="../media/image5.jpe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A7CD34-0B8B-4FDA-95B5-4CD29760CCE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346417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9945563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810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90095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980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6025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81404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314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4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2876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523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30519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6483257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45252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0849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0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770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460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424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581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6868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23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51198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03679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00404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55575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493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298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609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761376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344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33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3745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0426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147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721230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07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92424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45265776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13589639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4529560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29793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5791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330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09559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5124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656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19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4297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011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5362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60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2828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525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74015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4666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7950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3438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685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4552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80202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36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67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0124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2779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86659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3831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32110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91941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83396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1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9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008211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248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891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1B19-5835-4FE8-8B6E-BBC89BFE5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30F05C-2D2E-416E-8F86-BE0325D32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364371-FB49-4A8F-8E80-11D881DC3C8A}"/>
              </a:ext>
            </a:extLst>
          </p:cNvPr>
          <p:cNvSpPr>
            <a:spLocks noGrp="1"/>
          </p:cNvSpPr>
          <p:nvPr>
            <p:ph type="dt" sz="half" idx="10"/>
          </p:nvPr>
        </p:nvSpPr>
        <p:spPr/>
        <p:txBody>
          <a:bodyPr/>
          <a:lstStyle/>
          <a:p>
            <a:fld id="{67EA0433-77EC-4E44-9D1F-A8BD276A1DB5}" type="datetimeFigureOut">
              <a:rPr lang="en-US" smtClean="0"/>
              <a:t>12/2/2022</a:t>
            </a:fld>
            <a:endParaRPr lang="en-US"/>
          </a:p>
        </p:txBody>
      </p:sp>
      <p:sp>
        <p:nvSpPr>
          <p:cNvPr id="5" name="Footer Placeholder 4">
            <a:extLst>
              <a:ext uri="{FF2B5EF4-FFF2-40B4-BE49-F238E27FC236}">
                <a16:creationId xmlns:a16="http://schemas.microsoft.com/office/drawing/2014/main" id="{8CA04567-2481-4081-8A7D-0624543F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E151E-3DA4-4B39-A887-53CD77123329}"/>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4445619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BEE6A8-48F6-4325-8825-428F6105C704}"/>
              </a:ext>
            </a:extLst>
          </p:cNvPr>
          <p:cNvSpPr>
            <a:spLocks noGrp="1"/>
          </p:cNvSpPr>
          <p:nvPr>
            <p:ph type="dt" sz="half" idx="10"/>
          </p:nvPr>
        </p:nvSpPr>
        <p:spPr/>
        <p:txBody>
          <a:bodyPr/>
          <a:lstStyle/>
          <a:p>
            <a:fld id="{67EA0433-77EC-4E44-9D1F-A8BD276A1DB5}" type="datetimeFigureOut">
              <a:rPr lang="en-US" smtClean="0"/>
              <a:t>12/2/2022</a:t>
            </a:fld>
            <a:endParaRPr lang="en-US"/>
          </a:p>
        </p:txBody>
      </p:sp>
      <p:sp>
        <p:nvSpPr>
          <p:cNvPr id="3" name="Footer Placeholder 2">
            <a:extLst>
              <a:ext uri="{FF2B5EF4-FFF2-40B4-BE49-F238E27FC236}">
                <a16:creationId xmlns:a16="http://schemas.microsoft.com/office/drawing/2014/main" id="{3AD96439-A574-4D27-8D0D-D6FA1081F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198D98-6D77-41C7-AC41-58E1D2A14C12}"/>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028265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5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572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fld id="{C34F8A63-069E-43DA-9941-56BCA4518944}" type="datetimeFigureOut">
              <a:rPr lang="en-CA" smtClean="0"/>
              <a:t>2022-12-02</a:t>
            </a:fld>
            <a:endParaRPr lang="en-CA"/>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fld id="{40632A48-BC8E-4A6A-9624-DA167A334A3D}" type="slidenum">
              <a:rPr lang="en-CA" smtClean="0"/>
              <a:t>‹#›</a:t>
            </a:fld>
            <a:endParaRPr lang="en-CA"/>
          </a:p>
        </p:txBody>
      </p:sp>
    </p:spTree>
    <p:extLst>
      <p:ext uri="{BB962C8B-B14F-4D97-AF65-F5344CB8AC3E}">
        <p14:creationId xmlns:p14="http://schemas.microsoft.com/office/powerpoint/2010/main" val="998053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21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225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25797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96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45383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714675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90317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7164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8186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414727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25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90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A7CD34-0B8B-4FDA-95B5-4CD29760CCE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31045291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4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1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59841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76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2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6026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2362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2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84338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3279998"/>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Global Summit</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4495924"/>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effectLst/>
              </a:rPr>
              <a:t>March 29 - April 1, 2021</a:t>
            </a:r>
            <a:endParaRPr lang="en-US"/>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p>
        </p:txBody>
      </p:sp>
      <p:sp>
        <p:nvSpPr>
          <p:cNvPr id="3" name="TextBox 2">
            <a:extLst>
              <a:ext uri="{FF2B5EF4-FFF2-40B4-BE49-F238E27FC236}">
                <a16:creationId xmlns:a16="http://schemas.microsoft.com/office/drawing/2014/main" id="{E3AAF601-7020-1647-A319-75D911DEF0AA}"/>
              </a:ext>
            </a:extLst>
          </p:cNvPr>
          <p:cNvSpPr txBox="1"/>
          <p:nvPr userDrawn="1"/>
        </p:nvSpPr>
        <p:spPr>
          <a:xfrm>
            <a:off x="9999233" y="129091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BDCDA31-9C0C-A546-BDA3-674BABE685E8}"/>
              </a:ext>
            </a:extLst>
          </p:cNvPr>
          <p:cNvSpPr txBox="1"/>
          <p:nvPr userDrawn="1"/>
        </p:nvSpPr>
        <p:spPr>
          <a:xfrm>
            <a:off x="5922169" y="801528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31189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A7CD34-0B8B-4FDA-95B5-4CD29760CCE9}"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5371155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81881997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01652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20C3718-5E88-1446-B239-B88AC140385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856233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527516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4CA801-4D61-664C-82C4-0B15DE14F9C1}"/>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C3DB885-D7C4-944E-A71A-D28B2FADFB1B}"/>
              </a:ext>
            </a:extLst>
          </p:cNvPr>
          <p:cNvSpPr>
            <a:spLocks noGrp="1"/>
          </p:cNvSpPr>
          <p:nvPr>
            <p:ph sz="quarter" idx="11"/>
          </p:nvPr>
        </p:nvSpPr>
        <p:spPr>
          <a:xfrm>
            <a:off x="4342757" y="2410095"/>
            <a:ext cx="7260979"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1AEA95A8-4898-0D49-940C-E825DA81394B}"/>
              </a:ext>
            </a:extLst>
          </p:cNvPr>
          <p:cNvSpPr>
            <a:spLocks noGrp="1"/>
          </p:cNvSpPr>
          <p:nvPr>
            <p:ph type="pic" sz="quarter" idx="13"/>
          </p:nvPr>
        </p:nvSpPr>
        <p:spPr>
          <a:xfrm>
            <a:off x="588263" y="2410095"/>
            <a:ext cx="3397950"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374910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A826B-C457-0C4E-ADD8-65F91F2AA902}"/>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328D7AA7-4B7E-8643-8A3A-804B8358284D}"/>
              </a:ext>
            </a:extLst>
          </p:cNvPr>
          <p:cNvSpPr>
            <a:spLocks noGrp="1"/>
          </p:cNvSpPr>
          <p:nvPr>
            <p:ph sz="quarter" idx="11"/>
          </p:nvPr>
        </p:nvSpPr>
        <p:spPr>
          <a:xfrm>
            <a:off x="586390" y="2410095"/>
            <a:ext cx="10965054"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18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CEC6538-6B8D-E342-BC54-87C4439E5B5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45B725BE-3088-094D-9459-B078290CAB27}"/>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596587A-5A28-4946-A07C-A64E320914A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63608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594BB-F758-D340-B6C9-F61816CAD541}"/>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1749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3145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pic>
        <p:nvPicPr>
          <p:cNvPr id="7" name="Picture 6">
            <a:extLst>
              <a:ext uri="{FF2B5EF4-FFF2-40B4-BE49-F238E27FC236}">
                <a16:creationId xmlns:a16="http://schemas.microsoft.com/office/drawing/2014/main" id="{3B4758AA-00AD-D342-9C06-A7250D2B504A}"/>
              </a:ext>
            </a:extLst>
          </p:cNvPr>
          <p:cNvPicPr>
            <a:picLocks noChangeAspect="1"/>
          </p:cNvPicPr>
          <p:nvPr userDrawn="1"/>
        </p:nvPicPr>
        <p:blipFill>
          <a:blip r:embed="rId2">
            <a:alphaModFix amt="11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60366" y="3689685"/>
            <a:ext cx="5633763" cy="3168316"/>
          </a:xfrm>
          <a:prstGeom prst="rect">
            <a:avLst/>
          </a:prstGeom>
        </p:spPr>
      </p:pic>
    </p:spTree>
    <p:extLst>
      <p:ext uri="{BB962C8B-B14F-4D97-AF65-F5344CB8AC3E}">
        <p14:creationId xmlns:p14="http://schemas.microsoft.com/office/powerpoint/2010/main" val="11238832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A7CD34-0B8B-4FDA-95B5-4CD29760CCE9}" type="datetimeFigureOut">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891933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423845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72030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7E1F3E8D-B318-9045-A118-1D117BC8C0EE}"/>
              </a:ext>
            </a:extLst>
          </p:cNvPr>
          <p:cNvPicPr>
            <a:picLocks noChangeAspect="1"/>
          </p:cNvPicPr>
          <p:nvPr userDrawn="1"/>
        </p:nvPicPr>
        <p:blipFill>
          <a:blip r:embed="rId2"/>
          <a:stretch>
            <a:fillRect/>
          </a:stretch>
        </p:blipFill>
        <p:spPr>
          <a:xfrm>
            <a:off x="6972488" y="3921919"/>
            <a:ext cx="5219512" cy="2935349"/>
          </a:xfrm>
          <a:prstGeom prst="rect">
            <a:avLst/>
          </a:prstGeom>
        </p:spPr>
      </p:pic>
      <p:pic>
        <p:nvPicPr>
          <p:cNvPr id="6" name="Picture 5">
            <a:extLst>
              <a:ext uri="{FF2B5EF4-FFF2-40B4-BE49-F238E27FC236}">
                <a16:creationId xmlns:a16="http://schemas.microsoft.com/office/drawing/2014/main" id="{B62D2F21-8882-6E41-BEFC-95C6A7B17D6F}"/>
              </a:ext>
            </a:extLst>
          </p:cNvPr>
          <p:cNvPicPr>
            <a:picLocks noChangeAspect="1"/>
          </p:cNvPicPr>
          <p:nvPr userDrawn="1"/>
        </p:nvPicPr>
        <p:blipFill>
          <a:blip r:embed="rId3"/>
          <a:stretch>
            <a:fillRect/>
          </a:stretch>
        </p:blipFill>
        <p:spPr>
          <a:xfrm>
            <a:off x="11040665" y="197643"/>
            <a:ext cx="852091" cy="180975"/>
          </a:xfrm>
          <a:prstGeom prst="rect">
            <a:avLst/>
          </a:prstGeom>
        </p:spPr>
      </p:pic>
      <p:pic>
        <p:nvPicPr>
          <p:cNvPr id="8" name="Picture 7">
            <a:extLst>
              <a:ext uri="{FF2B5EF4-FFF2-40B4-BE49-F238E27FC236}">
                <a16:creationId xmlns:a16="http://schemas.microsoft.com/office/drawing/2014/main" id="{83CC8A06-B2AE-9D40-9889-03A063A9E25B}"/>
              </a:ext>
            </a:extLst>
          </p:cNvPr>
          <p:cNvPicPr>
            <a:picLocks noChangeAspect="1"/>
          </p:cNvPicPr>
          <p:nvPr userDrawn="1"/>
        </p:nvPicPr>
        <p:blipFill>
          <a:blip r:embed="rId4"/>
          <a:stretch>
            <a:fillRect/>
          </a:stretch>
        </p:blipFill>
        <p:spPr>
          <a:xfrm>
            <a:off x="299244" y="228024"/>
            <a:ext cx="1663700" cy="150594"/>
          </a:xfrm>
          <a:prstGeom prst="rect">
            <a:avLst/>
          </a:prstGeom>
        </p:spPr>
      </p:pic>
    </p:spTree>
    <p:extLst>
      <p:ext uri="{BB962C8B-B14F-4D97-AF65-F5344CB8AC3E}">
        <p14:creationId xmlns:p14="http://schemas.microsoft.com/office/powerpoint/2010/main" val="2891495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269971139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5658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24601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5863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694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127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1743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A7CD34-0B8B-4FDA-95B5-4CD29760CCE9}" type="datetimeFigureOut">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454594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223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870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521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08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272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06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8600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60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1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42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7CD34-0B8B-4FDA-95B5-4CD29760CCE9}" type="datetimeFigureOut">
              <a:rPr lang="en-US" smtClean="0"/>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435247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7418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655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125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3101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7313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3202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996054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6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7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79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401179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30760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543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21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70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075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590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67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08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03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06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7602278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78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0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535328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72635117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925168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2985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651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44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716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6.emf"/><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4.emf"/><Relationship Id="rId3" Type="http://schemas.openxmlformats.org/officeDocument/2006/relationships/slideLayout" Target="../slideLayouts/slideLayout41.xml"/><Relationship Id="rId21" Type="http://schemas.openxmlformats.org/officeDocument/2006/relationships/image" Target="../media/image17.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6.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15.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80.xml"/><Relationship Id="rId117" Type="http://schemas.openxmlformats.org/officeDocument/2006/relationships/slideLayout" Target="../slideLayouts/slideLayout171.xml"/><Relationship Id="rId21" Type="http://schemas.openxmlformats.org/officeDocument/2006/relationships/slideLayout" Target="../slideLayouts/slideLayout75.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63" Type="http://schemas.openxmlformats.org/officeDocument/2006/relationships/slideLayout" Target="../slideLayouts/slideLayout117.xml"/><Relationship Id="rId68" Type="http://schemas.openxmlformats.org/officeDocument/2006/relationships/slideLayout" Target="../slideLayouts/slideLayout122.xml"/><Relationship Id="rId84" Type="http://schemas.openxmlformats.org/officeDocument/2006/relationships/slideLayout" Target="../slideLayouts/slideLayout138.xml"/><Relationship Id="rId89" Type="http://schemas.openxmlformats.org/officeDocument/2006/relationships/slideLayout" Target="../slideLayouts/slideLayout143.xml"/><Relationship Id="rId112" Type="http://schemas.openxmlformats.org/officeDocument/2006/relationships/slideLayout" Target="../slideLayouts/slideLayout166.xml"/><Relationship Id="rId16" Type="http://schemas.openxmlformats.org/officeDocument/2006/relationships/slideLayout" Target="../slideLayouts/slideLayout70.xml"/><Relationship Id="rId107" Type="http://schemas.openxmlformats.org/officeDocument/2006/relationships/slideLayout" Target="../slideLayouts/slideLayout161.xml"/><Relationship Id="rId11" Type="http://schemas.openxmlformats.org/officeDocument/2006/relationships/slideLayout" Target="../slideLayouts/slideLayout65.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53" Type="http://schemas.openxmlformats.org/officeDocument/2006/relationships/slideLayout" Target="../slideLayouts/slideLayout107.xml"/><Relationship Id="rId58" Type="http://schemas.openxmlformats.org/officeDocument/2006/relationships/slideLayout" Target="../slideLayouts/slideLayout112.xml"/><Relationship Id="rId74" Type="http://schemas.openxmlformats.org/officeDocument/2006/relationships/slideLayout" Target="../slideLayouts/slideLayout128.xml"/><Relationship Id="rId79" Type="http://schemas.openxmlformats.org/officeDocument/2006/relationships/slideLayout" Target="../slideLayouts/slideLayout133.xml"/><Relationship Id="rId102" Type="http://schemas.openxmlformats.org/officeDocument/2006/relationships/slideLayout" Target="../slideLayouts/slideLayout156.xml"/><Relationship Id="rId5" Type="http://schemas.openxmlformats.org/officeDocument/2006/relationships/slideLayout" Target="../slideLayouts/slideLayout59.xml"/><Relationship Id="rId90" Type="http://schemas.openxmlformats.org/officeDocument/2006/relationships/slideLayout" Target="../slideLayouts/slideLayout144.xml"/><Relationship Id="rId95" Type="http://schemas.openxmlformats.org/officeDocument/2006/relationships/slideLayout" Target="../slideLayouts/slideLayout149.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64" Type="http://schemas.openxmlformats.org/officeDocument/2006/relationships/slideLayout" Target="../slideLayouts/slideLayout118.xml"/><Relationship Id="rId69" Type="http://schemas.openxmlformats.org/officeDocument/2006/relationships/slideLayout" Target="../slideLayouts/slideLayout123.xml"/><Relationship Id="rId113" Type="http://schemas.openxmlformats.org/officeDocument/2006/relationships/slideLayout" Target="../slideLayouts/slideLayout167.xml"/><Relationship Id="rId118" Type="http://schemas.openxmlformats.org/officeDocument/2006/relationships/theme" Target="../theme/theme4.xml"/><Relationship Id="rId80" Type="http://schemas.openxmlformats.org/officeDocument/2006/relationships/slideLayout" Target="../slideLayouts/slideLayout134.xml"/><Relationship Id="rId85" Type="http://schemas.openxmlformats.org/officeDocument/2006/relationships/slideLayout" Target="../slideLayouts/slideLayout139.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59" Type="http://schemas.openxmlformats.org/officeDocument/2006/relationships/slideLayout" Target="../slideLayouts/slideLayout113.xml"/><Relationship Id="rId103" Type="http://schemas.openxmlformats.org/officeDocument/2006/relationships/slideLayout" Target="../slideLayouts/slideLayout157.xml"/><Relationship Id="rId108" Type="http://schemas.openxmlformats.org/officeDocument/2006/relationships/slideLayout" Target="../slideLayouts/slideLayout162.xml"/><Relationship Id="rId54" Type="http://schemas.openxmlformats.org/officeDocument/2006/relationships/slideLayout" Target="../slideLayouts/slideLayout108.xml"/><Relationship Id="rId70" Type="http://schemas.openxmlformats.org/officeDocument/2006/relationships/slideLayout" Target="../slideLayouts/slideLayout124.xml"/><Relationship Id="rId75" Type="http://schemas.openxmlformats.org/officeDocument/2006/relationships/slideLayout" Target="../slideLayouts/slideLayout129.xml"/><Relationship Id="rId91" Type="http://schemas.openxmlformats.org/officeDocument/2006/relationships/slideLayout" Target="../slideLayouts/slideLayout145.xml"/><Relationship Id="rId96" Type="http://schemas.openxmlformats.org/officeDocument/2006/relationships/slideLayout" Target="../slideLayouts/slideLayout15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49" Type="http://schemas.openxmlformats.org/officeDocument/2006/relationships/slideLayout" Target="../slideLayouts/slideLayout103.xml"/><Relationship Id="rId114" Type="http://schemas.openxmlformats.org/officeDocument/2006/relationships/slideLayout" Target="../slideLayouts/slideLayout168.xml"/><Relationship Id="rId119" Type="http://schemas.openxmlformats.org/officeDocument/2006/relationships/image" Target="../media/image14.emf"/><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60" Type="http://schemas.openxmlformats.org/officeDocument/2006/relationships/slideLayout" Target="../slideLayouts/slideLayout114.xml"/><Relationship Id="rId65" Type="http://schemas.openxmlformats.org/officeDocument/2006/relationships/slideLayout" Target="../slideLayouts/slideLayout119.xml"/><Relationship Id="rId73" Type="http://schemas.openxmlformats.org/officeDocument/2006/relationships/slideLayout" Target="../slideLayouts/slideLayout127.xml"/><Relationship Id="rId78" Type="http://schemas.openxmlformats.org/officeDocument/2006/relationships/slideLayout" Target="../slideLayouts/slideLayout132.xml"/><Relationship Id="rId81" Type="http://schemas.openxmlformats.org/officeDocument/2006/relationships/slideLayout" Target="../slideLayouts/slideLayout135.xml"/><Relationship Id="rId86" Type="http://schemas.openxmlformats.org/officeDocument/2006/relationships/slideLayout" Target="../slideLayouts/slideLayout140.xml"/><Relationship Id="rId94" Type="http://schemas.openxmlformats.org/officeDocument/2006/relationships/slideLayout" Target="../slideLayouts/slideLayout148.xml"/><Relationship Id="rId99" Type="http://schemas.openxmlformats.org/officeDocument/2006/relationships/slideLayout" Target="../slideLayouts/slideLayout153.xml"/><Relationship Id="rId101" Type="http://schemas.openxmlformats.org/officeDocument/2006/relationships/slideLayout" Target="../slideLayouts/slideLayout15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9" Type="http://schemas.openxmlformats.org/officeDocument/2006/relationships/slideLayout" Target="../slideLayouts/slideLayout93.xml"/><Relationship Id="rId109" Type="http://schemas.openxmlformats.org/officeDocument/2006/relationships/slideLayout" Target="../slideLayouts/slideLayout163.xml"/><Relationship Id="rId34" Type="http://schemas.openxmlformats.org/officeDocument/2006/relationships/slideLayout" Target="../slideLayouts/slideLayout88.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6" Type="http://schemas.openxmlformats.org/officeDocument/2006/relationships/slideLayout" Target="../slideLayouts/slideLayout130.xml"/><Relationship Id="rId97" Type="http://schemas.openxmlformats.org/officeDocument/2006/relationships/slideLayout" Target="../slideLayouts/slideLayout151.xml"/><Relationship Id="rId104" Type="http://schemas.openxmlformats.org/officeDocument/2006/relationships/slideLayout" Target="../slideLayouts/slideLayout158.xml"/><Relationship Id="rId7" Type="http://schemas.openxmlformats.org/officeDocument/2006/relationships/slideLayout" Target="../slideLayouts/slideLayout61.xml"/><Relationship Id="rId71" Type="http://schemas.openxmlformats.org/officeDocument/2006/relationships/slideLayout" Target="../slideLayouts/slideLayout125.xml"/><Relationship Id="rId92" Type="http://schemas.openxmlformats.org/officeDocument/2006/relationships/slideLayout" Target="../slideLayouts/slideLayout146.xml"/><Relationship Id="rId2" Type="http://schemas.openxmlformats.org/officeDocument/2006/relationships/slideLayout" Target="../slideLayouts/slideLayout56.xml"/><Relationship Id="rId29" Type="http://schemas.openxmlformats.org/officeDocument/2006/relationships/slideLayout" Target="../slideLayouts/slideLayout83.xml"/><Relationship Id="rId24" Type="http://schemas.openxmlformats.org/officeDocument/2006/relationships/slideLayout" Target="../slideLayouts/slideLayout78.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66" Type="http://schemas.openxmlformats.org/officeDocument/2006/relationships/slideLayout" Target="../slideLayouts/slideLayout120.xml"/><Relationship Id="rId87" Type="http://schemas.openxmlformats.org/officeDocument/2006/relationships/slideLayout" Target="../slideLayouts/slideLayout141.xml"/><Relationship Id="rId110" Type="http://schemas.openxmlformats.org/officeDocument/2006/relationships/slideLayout" Target="../slideLayouts/slideLayout164.xml"/><Relationship Id="rId115" Type="http://schemas.openxmlformats.org/officeDocument/2006/relationships/slideLayout" Target="../slideLayouts/slideLayout169.xml"/><Relationship Id="rId61" Type="http://schemas.openxmlformats.org/officeDocument/2006/relationships/slideLayout" Target="../slideLayouts/slideLayout115.xml"/><Relationship Id="rId82" Type="http://schemas.openxmlformats.org/officeDocument/2006/relationships/slideLayout" Target="../slideLayouts/slideLayout136.xml"/><Relationship Id="rId19" Type="http://schemas.openxmlformats.org/officeDocument/2006/relationships/slideLayout" Target="../slideLayouts/slideLayout73.xml"/><Relationship Id="rId14" Type="http://schemas.openxmlformats.org/officeDocument/2006/relationships/slideLayout" Target="../slideLayouts/slideLayout68.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56" Type="http://schemas.openxmlformats.org/officeDocument/2006/relationships/slideLayout" Target="../slideLayouts/slideLayout110.xml"/><Relationship Id="rId77" Type="http://schemas.openxmlformats.org/officeDocument/2006/relationships/slideLayout" Target="../slideLayouts/slideLayout131.xml"/><Relationship Id="rId100" Type="http://schemas.openxmlformats.org/officeDocument/2006/relationships/slideLayout" Target="../slideLayouts/slideLayout154.xml"/><Relationship Id="rId105" Type="http://schemas.openxmlformats.org/officeDocument/2006/relationships/slideLayout" Target="../slideLayouts/slideLayout159.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72" Type="http://schemas.openxmlformats.org/officeDocument/2006/relationships/slideLayout" Target="../slideLayouts/slideLayout126.xml"/><Relationship Id="rId93" Type="http://schemas.openxmlformats.org/officeDocument/2006/relationships/slideLayout" Target="../slideLayouts/slideLayout147.xml"/><Relationship Id="rId98" Type="http://schemas.openxmlformats.org/officeDocument/2006/relationships/slideLayout" Target="../slideLayouts/slideLayout152.xml"/><Relationship Id="rId3" Type="http://schemas.openxmlformats.org/officeDocument/2006/relationships/slideLayout" Target="../slideLayouts/slideLayout57.xml"/><Relationship Id="rId25" Type="http://schemas.openxmlformats.org/officeDocument/2006/relationships/slideLayout" Target="../slideLayouts/slideLayout79.xml"/><Relationship Id="rId46" Type="http://schemas.openxmlformats.org/officeDocument/2006/relationships/slideLayout" Target="../slideLayouts/slideLayout100.xml"/><Relationship Id="rId67" Type="http://schemas.openxmlformats.org/officeDocument/2006/relationships/slideLayout" Target="../slideLayouts/slideLayout121.xml"/><Relationship Id="rId116" Type="http://schemas.openxmlformats.org/officeDocument/2006/relationships/slideLayout" Target="../slideLayouts/slideLayout17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62" Type="http://schemas.openxmlformats.org/officeDocument/2006/relationships/slideLayout" Target="../slideLayouts/slideLayout116.xml"/><Relationship Id="rId83" Type="http://schemas.openxmlformats.org/officeDocument/2006/relationships/slideLayout" Target="../slideLayouts/slideLayout137.xml"/><Relationship Id="rId88" Type="http://schemas.openxmlformats.org/officeDocument/2006/relationships/slideLayout" Target="../slideLayouts/slideLayout142.xml"/><Relationship Id="rId111" Type="http://schemas.openxmlformats.org/officeDocument/2006/relationships/slideLayout" Target="../slideLayouts/slideLayout165.xml"/><Relationship Id="rId15" Type="http://schemas.openxmlformats.org/officeDocument/2006/relationships/slideLayout" Target="../slideLayouts/slideLayout69.xml"/><Relationship Id="rId36" Type="http://schemas.openxmlformats.org/officeDocument/2006/relationships/slideLayout" Target="../slideLayouts/slideLayout90.xml"/><Relationship Id="rId57" Type="http://schemas.openxmlformats.org/officeDocument/2006/relationships/slideLayout" Target="../slideLayouts/slideLayout111.xml"/><Relationship Id="rId106"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7CD34-0B8B-4FDA-95B5-4CD29760CCE9}" type="datetimeFigureOut">
              <a:rPr lang="en-US" smtClean="0"/>
              <a:t>12/2/2022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14D64-FDF6-4162-9AE2-FD52D963A2BB}" type="slidenum">
              <a:rPr lang="en-US" smtClean="0"/>
              <a:t>‹#›</a:t>
            </a:fld>
            <a:endParaRPr lang="en-US"/>
          </a:p>
        </p:txBody>
      </p:sp>
    </p:spTree>
    <p:extLst>
      <p:ext uri="{BB962C8B-B14F-4D97-AF65-F5344CB8AC3E}">
        <p14:creationId xmlns:p14="http://schemas.microsoft.com/office/powerpoint/2010/main" val="2956500075"/>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400" r:id="rId12"/>
    <p:sldLayoutId id="2147484401" r:id="rId13"/>
    <p:sldLayoutId id="2147484402" r:id="rId14"/>
    <p:sldLayoutId id="214748440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
        <p:nvSpPr>
          <p:cNvPr id="7" name="TextBox 6">
            <a:extLst>
              <a:ext uri="{FF2B5EF4-FFF2-40B4-BE49-F238E27FC236}">
                <a16:creationId xmlns:a16="http://schemas.microsoft.com/office/drawing/2014/main" id="{691A87CF-5E08-4E7B-843D-324FADB8A936}"/>
              </a:ext>
            </a:extLst>
          </p:cNvPr>
          <p:cNvSpPr txBox="1"/>
          <p:nvPr userDrawn="1"/>
        </p:nvSpPr>
        <p:spPr>
          <a:xfrm>
            <a:off x="-85882" y="6420705"/>
            <a:ext cx="3385228" cy="435082"/>
          </a:xfrm>
          <a:prstGeom prst="rect">
            <a:avLst/>
          </a:prstGeom>
          <a:noFill/>
          <a:ln>
            <a:noFill/>
          </a:ln>
        </p:spPr>
        <p:txBody>
          <a:bodyPr wrap="square" lIns="179285" tIns="143428" rIns="179285" bIns="143428" rtlCol="0" anchor="t">
            <a:spAutoFit/>
          </a:bodyPr>
          <a:lstStyle/>
          <a:p>
            <a:pPr>
              <a:lnSpc>
                <a:spcPct val="90000"/>
              </a:lnSpc>
              <a:spcAft>
                <a:spcPts val="588"/>
              </a:spcAft>
            </a:pPr>
            <a:r>
              <a:rPr lang="en-US" sz="1000"/>
              <a:t>#DevRelCamp2021</a:t>
            </a:r>
          </a:p>
        </p:txBody>
      </p:sp>
    </p:spTree>
    <p:extLst>
      <p:ext uri="{BB962C8B-B14F-4D97-AF65-F5344CB8AC3E}">
        <p14:creationId xmlns:p14="http://schemas.microsoft.com/office/powerpoint/2010/main" val="1953567840"/>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p>
        </p:txBody>
      </p:sp>
      <p:pic>
        <p:nvPicPr>
          <p:cNvPr id="6" name="Picture 5">
            <a:extLst>
              <a:ext uri="{FF2B5EF4-FFF2-40B4-BE49-F238E27FC236}">
                <a16:creationId xmlns:a16="http://schemas.microsoft.com/office/drawing/2014/main" id="{12FB97FA-7274-C94D-93CC-BF6E102B527D}"/>
              </a:ext>
            </a:extLst>
          </p:cNvPr>
          <p:cNvPicPr>
            <a:picLocks noChangeAspect="1"/>
          </p:cNvPicPr>
          <p:nvPr userDrawn="1"/>
        </p:nvPicPr>
        <p:blipFill>
          <a:blip r:embed="rId19"/>
          <a:stretch>
            <a:fillRect/>
          </a:stretch>
        </p:blipFill>
        <p:spPr>
          <a:xfrm>
            <a:off x="7658100" y="4307493"/>
            <a:ext cx="4533900" cy="2549775"/>
          </a:xfrm>
          <a:prstGeom prst="rect">
            <a:avLst/>
          </a:prstGeom>
        </p:spPr>
      </p:pic>
      <p:pic>
        <p:nvPicPr>
          <p:cNvPr id="8" name="Picture 7">
            <a:extLst>
              <a:ext uri="{FF2B5EF4-FFF2-40B4-BE49-F238E27FC236}">
                <a16:creationId xmlns:a16="http://schemas.microsoft.com/office/drawing/2014/main" id="{C2AD0090-769F-F14C-9904-7F22C556E239}"/>
              </a:ext>
            </a:extLst>
          </p:cNvPr>
          <p:cNvPicPr>
            <a:picLocks noChangeAspect="1"/>
          </p:cNvPicPr>
          <p:nvPr userDrawn="1"/>
        </p:nvPicPr>
        <p:blipFill>
          <a:blip r:embed="rId20"/>
          <a:stretch>
            <a:fillRect/>
          </a:stretch>
        </p:blipFill>
        <p:spPr>
          <a:xfrm>
            <a:off x="10955338" y="277717"/>
            <a:ext cx="876300" cy="186116"/>
          </a:xfrm>
          <a:prstGeom prst="rect">
            <a:avLst/>
          </a:prstGeom>
        </p:spPr>
      </p:pic>
      <p:pic>
        <p:nvPicPr>
          <p:cNvPr id="14" name="Picture 13">
            <a:extLst>
              <a:ext uri="{FF2B5EF4-FFF2-40B4-BE49-F238E27FC236}">
                <a16:creationId xmlns:a16="http://schemas.microsoft.com/office/drawing/2014/main" id="{5DAA3DA2-01C1-4242-B5F6-B5B24B5390AB}"/>
              </a:ext>
            </a:extLst>
          </p:cNvPr>
          <p:cNvPicPr>
            <a:picLocks noChangeAspect="1"/>
          </p:cNvPicPr>
          <p:nvPr userDrawn="1"/>
        </p:nvPicPr>
        <p:blipFill>
          <a:blip r:embed="rId21"/>
          <a:stretch>
            <a:fillRect/>
          </a:stretch>
        </p:blipFill>
        <p:spPr>
          <a:xfrm>
            <a:off x="360362" y="277717"/>
            <a:ext cx="1935163" cy="175165"/>
          </a:xfrm>
          <a:prstGeom prst="rect">
            <a:avLst/>
          </a:prstGeom>
        </p:spPr>
      </p:pic>
    </p:spTree>
    <p:extLst>
      <p:ext uri="{BB962C8B-B14F-4D97-AF65-F5344CB8AC3E}">
        <p14:creationId xmlns:p14="http://schemas.microsoft.com/office/powerpoint/2010/main" val="1518303614"/>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5565132"/>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 id="2147484328" r:id="rId46"/>
    <p:sldLayoutId id="2147484329" r:id="rId47"/>
    <p:sldLayoutId id="2147484330" r:id="rId48"/>
    <p:sldLayoutId id="2147484331" r:id="rId49"/>
    <p:sldLayoutId id="2147484332" r:id="rId50"/>
    <p:sldLayoutId id="2147484333" r:id="rId51"/>
    <p:sldLayoutId id="2147484334" r:id="rId52"/>
    <p:sldLayoutId id="2147484335" r:id="rId53"/>
    <p:sldLayoutId id="2147484336" r:id="rId54"/>
    <p:sldLayoutId id="2147484337" r:id="rId55"/>
    <p:sldLayoutId id="2147484338" r:id="rId56"/>
    <p:sldLayoutId id="2147484339" r:id="rId57"/>
    <p:sldLayoutId id="2147484340" r:id="rId58"/>
    <p:sldLayoutId id="2147484341" r:id="rId59"/>
    <p:sldLayoutId id="2147484342" r:id="rId60"/>
    <p:sldLayoutId id="2147484343" r:id="rId61"/>
    <p:sldLayoutId id="2147484344" r:id="rId62"/>
    <p:sldLayoutId id="2147484345" r:id="rId63"/>
    <p:sldLayoutId id="2147484346" r:id="rId64"/>
    <p:sldLayoutId id="2147484347" r:id="rId65"/>
    <p:sldLayoutId id="2147484348" r:id="rId66"/>
    <p:sldLayoutId id="2147484349" r:id="rId67"/>
    <p:sldLayoutId id="2147484350" r:id="rId68"/>
    <p:sldLayoutId id="2147484351" r:id="rId69"/>
    <p:sldLayoutId id="2147484352" r:id="rId70"/>
    <p:sldLayoutId id="2147484353" r:id="rId71"/>
    <p:sldLayoutId id="2147484354" r:id="rId72"/>
    <p:sldLayoutId id="2147484355" r:id="rId73"/>
    <p:sldLayoutId id="2147484356" r:id="rId74"/>
    <p:sldLayoutId id="2147484357" r:id="rId75"/>
    <p:sldLayoutId id="2147484358" r:id="rId76"/>
    <p:sldLayoutId id="2147484359" r:id="rId77"/>
    <p:sldLayoutId id="2147484360" r:id="rId78"/>
    <p:sldLayoutId id="2147484361" r:id="rId79"/>
    <p:sldLayoutId id="2147484362" r:id="rId80"/>
    <p:sldLayoutId id="2147484363" r:id="rId81"/>
    <p:sldLayoutId id="2147484364" r:id="rId82"/>
    <p:sldLayoutId id="2147484365" r:id="rId83"/>
    <p:sldLayoutId id="2147484366" r:id="rId84"/>
    <p:sldLayoutId id="2147484367" r:id="rId85"/>
    <p:sldLayoutId id="2147484368" r:id="rId86"/>
    <p:sldLayoutId id="2147484369" r:id="rId87"/>
    <p:sldLayoutId id="2147484370" r:id="rId88"/>
    <p:sldLayoutId id="2147484371" r:id="rId89"/>
    <p:sldLayoutId id="2147484372" r:id="rId90"/>
    <p:sldLayoutId id="2147484373" r:id="rId91"/>
    <p:sldLayoutId id="2147484374" r:id="rId92"/>
    <p:sldLayoutId id="2147484375" r:id="rId93"/>
    <p:sldLayoutId id="2147484376" r:id="rId94"/>
    <p:sldLayoutId id="2147484377" r:id="rId95"/>
    <p:sldLayoutId id="2147484378" r:id="rId96"/>
    <p:sldLayoutId id="2147484379" r:id="rId97"/>
    <p:sldLayoutId id="2147484380" r:id="rId98"/>
    <p:sldLayoutId id="2147484381" r:id="rId99"/>
    <p:sldLayoutId id="2147484382" r:id="rId100"/>
    <p:sldLayoutId id="2147484383" r:id="rId101"/>
    <p:sldLayoutId id="2147484384" r:id="rId102"/>
    <p:sldLayoutId id="2147484385" r:id="rId103"/>
    <p:sldLayoutId id="2147484386" r:id="rId104"/>
    <p:sldLayoutId id="2147484387" r:id="rId105"/>
    <p:sldLayoutId id="2147484388" r:id="rId106"/>
    <p:sldLayoutId id="2147484389" r:id="rId107"/>
    <p:sldLayoutId id="2147484390" r:id="rId108"/>
    <p:sldLayoutId id="2147484391" r:id="rId109"/>
    <p:sldLayoutId id="2147484392" r:id="rId110"/>
    <p:sldLayoutId id="2147484393" r:id="rId111"/>
    <p:sldLayoutId id="2147484394" r:id="rId112"/>
    <p:sldLayoutId id="2147484395" r:id="rId113"/>
    <p:sldLayoutId id="2147484396" r:id="rId114"/>
    <p:sldLayoutId id="2147484397" r:id="rId115"/>
    <p:sldLayoutId id="2147484398" r:id="rId116"/>
    <p:sldLayoutId id="2147484399"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learn.microsoft.com/en-us/sql/t-sql/statements/create-external-data-source-transact-sql?view=sql-server-ver16&amp;tabs=dedicated" TargetMode="External"/><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27.xml"/><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4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118.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customXml" Target="../ink/ink6.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44.xml"/><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ka.ms/DocSiteLocFeedback"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47.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48.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70.png"/><Relationship Id="rId3" Type="http://schemas.openxmlformats.org/officeDocument/2006/relationships/image" Target="../media/image47.png"/><Relationship Id="rId7" Type="http://schemas.openxmlformats.org/officeDocument/2006/relationships/image" Target="../media/image44.png"/><Relationship Id="rId12"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60.png"/><Relationship Id="rId5" Type="http://schemas.openxmlformats.org/officeDocument/2006/relationships/image" Target="../media/image4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5.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7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1.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171.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1.xml"/></Relationships>
</file>

<file path=ppt/slides/_rels/slide54.xml.rels><?xml version="1.0" encoding="UTF-8" standalone="yes"?>
<Relationships xmlns="http://schemas.openxmlformats.org/package/2006/relationships"><Relationship Id="rId3" Type="http://schemas.openxmlformats.org/officeDocument/2006/relationships/hyperlink" Target="https://learn.microsoft.com/azure/azure-sql/virtual-machines/windows/sql-server-iaas-agent-extension-automate-management?WT.mc_id=DP-MVP-5003697"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microsoftedge.microsoft.com/addons/detail/skilling-champion-extensi/fmbcbeaecledoacfmelbailimfbcjpkb" TargetMode="External"/><Relationship Id="rId4" Type="http://schemas.openxmlformats.org/officeDocument/2006/relationships/hyperlink" Target="mailto:skillingchampion@microsoft.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2.xml"/><Relationship Id="rId5" Type="http://schemas.openxmlformats.org/officeDocument/2006/relationships/hyperlink" Target="https://twitter.com/SQLDocs" TargetMode="Externa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8" Type="http://schemas.openxmlformats.org/officeDocument/2006/relationships/hyperlink" Target="https://twitter.com/SQLDocs" TargetMode="External"/><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62.xml"/><Relationship Id="rId6" Type="http://schemas.openxmlformats.org/officeDocument/2006/relationships/image" Target="../media/image92.png"/><Relationship Id="rId5" Type="http://schemas.openxmlformats.org/officeDocument/2006/relationships/image" Target="../media/image38.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14.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2524" y="2332196"/>
            <a:ext cx="5117460" cy="1477328"/>
          </a:xfrm>
        </p:spPr>
        <p:txBody>
          <a:bodyPr/>
          <a:lstStyle/>
          <a:p>
            <a:r>
              <a:rPr lang="en-US" sz="4800"/>
              <a:t>You + Microsoft’s open-source Docs on GitHub </a:t>
            </a:r>
          </a:p>
        </p:txBody>
      </p:sp>
      <p:sp>
        <p:nvSpPr>
          <p:cNvPr id="5" name="Text Placeholder 4"/>
          <p:cNvSpPr>
            <a:spLocks noGrp="1"/>
          </p:cNvSpPr>
          <p:nvPr>
            <p:ph type="body" sz="quarter" idx="12"/>
          </p:nvPr>
        </p:nvSpPr>
        <p:spPr>
          <a:xfrm>
            <a:off x="872524" y="5447225"/>
            <a:ext cx="9144000" cy="338554"/>
          </a:xfrm>
        </p:spPr>
        <p:txBody>
          <a:bodyPr/>
          <a:lstStyle/>
          <a:p>
            <a:r>
              <a:rPr lang="en-US" dirty="0"/>
              <a:t>Database Docs Team</a:t>
            </a:r>
          </a:p>
        </p:txBody>
      </p:sp>
      <p:pic>
        <p:nvPicPr>
          <p:cNvPr id="6" name="Picture 5">
            <a:extLst>
              <a:ext uri="{FF2B5EF4-FFF2-40B4-BE49-F238E27FC236}">
                <a16:creationId xmlns:a16="http://schemas.microsoft.com/office/drawing/2014/main" id="{2B8F2D18-BDC4-4A9A-B154-1524E6E1A55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2318" y="0"/>
            <a:ext cx="6539682" cy="3809524"/>
          </a:xfrm>
          <a:prstGeom prst="rect">
            <a:avLst/>
          </a:prstGeom>
        </p:spPr>
      </p:pic>
      <p:pic>
        <p:nvPicPr>
          <p:cNvPr id="7" name="Picture 6">
            <a:extLst>
              <a:ext uri="{FF2B5EF4-FFF2-40B4-BE49-F238E27FC236}">
                <a16:creationId xmlns:a16="http://schemas.microsoft.com/office/drawing/2014/main" id="{E692BE65-E53F-4078-8040-4CE5AAFC05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169470" y="-135065"/>
            <a:ext cx="5117460" cy="3441270"/>
          </a:xfrm>
          <a:prstGeom prst="rect">
            <a:avLst/>
          </a:prstGeom>
        </p:spPr>
      </p:pic>
    </p:spTree>
    <p:extLst>
      <p:ext uri="{BB962C8B-B14F-4D97-AF65-F5344CB8AC3E}">
        <p14:creationId xmlns:p14="http://schemas.microsoft.com/office/powerpoint/2010/main" val="42567274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69850"/>
            <a:ext cx="10515600" cy="1325563"/>
          </a:xfrm>
        </p:spPr>
        <p:txBody>
          <a:bodyPr>
            <a:normAutofit/>
          </a:bodyPr>
          <a:lstStyle/>
          <a:p>
            <a:r>
              <a:rPr lang="en-US" sz="4800"/>
              <a:t>Docs Navigation</a:t>
            </a:r>
          </a:p>
        </p:txBody>
      </p:sp>
      <p:pic>
        <p:nvPicPr>
          <p:cNvPr id="9" name="Picture 8" descr="A screenshot of the &quot;What's new in Azure SQL Database?&quot; Doc to show various features of the page.">
            <a:extLst>
              <a:ext uri="{FF2B5EF4-FFF2-40B4-BE49-F238E27FC236}">
                <a16:creationId xmlns:a16="http://schemas.microsoft.com/office/drawing/2014/main" id="{23A85AD1-A2A1-471D-BB9A-A35C3A4E7E2F}"/>
              </a:ext>
            </a:extLst>
          </p:cNvPr>
          <p:cNvPicPr>
            <a:picLocks noChangeAspect="1"/>
          </p:cNvPicPr>
          <p:nvPr/>
        </p:nvPicPr>
        <p:blipFill>
          <a:blip r:embed="rId3"/>
          <a:stretch>
            <a:fillRect/>
          </a:stretch>
        </p:blipFill>
        <p:spPr>
          <a:xfrm>
            <a:off x="0" y="1167318"/>
            <a:ext cx="12192000" cy="14187247"/>
          </a:xfrm>
          <a:prstGeom prst="rect">
            <a:avLst/>
          </a:prstGeom>
        </p:spPr>
      </p:pic>
    </p:spTree>
    <p:extLst>
      <p:ext uri="{BB962C8B-B14F-4D97-AF65-F5344CB8AC3E}">
        <p14:creationId xmlns:p14="http://schemas.microsoft.com/office/powerpoint/2010/main" val="2742791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he &quot;What's new in Azure SQL Database?&quot; Doc to show various features of the page.">
            <a:extLst>
              <a:ext uri="{FF2B5EF4-FFF2-40B4-BE49-F238E27FC236}">
                <a16:creationId xmlns:a16="http://schemas.microsoft.com/office/drawing/2014/main" id="{9059DBA1-37E1-47BB-A6A9-13A1565E1FF2}"/>
              </a:ext>
            </a:extLst>
          </p:cNvPr>
          <p:cNvPicPr>
            <a:picLocks noChangeAspect="1"/>
          </p:cNvPicPr>
          <p:nvPr/>
        </p:nvPicPr>
        <p:blipFill>
          <a:blip r:embed="rId3"/>
          <a:stretch>
            <a:fillRect/>
          </a:stretch>
        </p:blipFill>
        <p:spPr>
          <a:xfrm>
            <a:off x="0" y="-226480"/>
            <a:ext cx="12192000" cy="14187247"/>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7207250" y="1587501"/>
            <a:ext cx="438150" cy="392112"/>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1546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he &quot;What's new in Azure SQL Database?&quot; Doc to show various features of the page.">
            <a:extLst>
              <a:ext uri="{FF2B5EF4-FFF2-40B4-BE49-F238E27FC236}">
                <a16:creationId xmlns:a16="http://schemas.microsoft.com/office/drawing/2014/main" id="{9059DBA1-37E1-47BB-A6A9-13A1565E1FF2}"/>
              </a:ext>
            </a:extLst>
          </p:cNvPr>
          <p:cNvPicPr>
            <a:picLocks noChangeAspect="1"/>
          </p:cNvPicPr>
          <p:nvPr/>
        </p:nvPicPr>
        <p:blipFill>
          <a:blip r:embed="rId3"/>
          <a:stretch>
            <a:fillRect/>
          </a:stretch>
        </p:blipFill>
        <p:spPr>
          <a:xfrm>
            <a:off x="0" y="-235624"/>
            <a:ext cx="12192000" cy="14187247"/>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 2</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7207250" y="1569213"/>
            <a:ext cx="1790700" cy="392112"/>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4FDD7CEB-8233-478E-9BF9-DAD4600B3C82}"/>
              </a:ext>
              <a:ext uri="{C183D7F6-B498-43B3-948B-1728B52AA6E4}">
                <adec:decorative xmlns:adec="http://schemas.microsoft.com/office/drawing/2017/decorative" val="1"/>
              </a:ext>
            </a:extLst>
          </p:cNvPr>
          <p:cNvSpPr/>
          <p:nvPr/>
        </p:nvSpPr>
        <p:spPr>
          <a:xfrm>
            <a:off x="8045450" y="1569213"/>
            <a:ext cx="330454" cy="392112"/>
          </a:xfrm>
          <a:prstGeom prst="rect">
            <a:avLst/>
          </a:prstGeom>
          <a:noFill/>
          <a:ln w="28575">
            <a:solidFill>
              <a:srgbClr val="00B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701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he &quot;What's new in Azure SQL Database?&quot; Doc to show various features of the page.">
            <a:extLst>
              <a:ext uri="{FF2B5EF4-FFF2-40B4-BE49-F238E27FC236}">
                <a16:creationId xmlns:a16="http://schemas.microsoft.com/office/drawing/2014/main" id="{F3A07A8A-92F1-4917-AA61-2EF7D8EB743D}"/>
              </a:ext>
            </a:extLst>
          </p:cNvPr>
          <p:cNvPicPr>
            <a:picLocks noChangeAspect="1"/>
          </p:cNvPicPr>
          <p:nvPr/>
        </p:nvPicPr>
        <p:blipFill>
          <a:blip r:embed="rId3"/>
          <a:stretch>
            <a:fillRect/>
          </a:stretch>
        </p:blipFill>
        <p:spPr>
          <a:xfrm>
            <a:off x="-10776857" y="-235624"/>
            <a:ext cx="22968857" cy="2672776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806575"/>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6154364" y="710433"/>
            <a:ext cx="4682247" cy="768171"/>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27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he &quot;What's new in Azure SQL Database?&quot; Doc to show various features of the page.">
            <a:extLst>
              <a:ext uri="{FF2B5EF4-FFF2-40B4-BE49-F238E27FC236}">
                <a16:creationId xmlns:a16="http://schemas.microsoft.com/office/drawing/2014/main" id="{29226B8A-CEC5-4440-89EB-030A660EF031}"/>
              </a:ext>
            </a:extLst>
          </p:cNvPr>
          <p:cNvPicPr>
            <a:picLocks noChangeAspect="1"/>
          </p:cNvPicPr>
          <p:nvPr/>
        </p:nvPicPr>
        <p:blipFill>
          <a:blip r:embed="rId3"/>
          <a:stretch>
            <a:fillRect/>
          </a:stretch>
        </p:blipFill>
        <p:spPr>
          <a:xfrm>
            <a:off x="0" y="0"/>
            <a:ext cx="22968857" cy="2672776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690904"/>
            <a:ext cx="10515600" cy="1325563"/>
          </a:xfrm>
        </p:spPr>
        <p:txBody>
          <a:bodyPr>
            <a:normAutofit/>
          </a:bodyPr>
          <a:lstStyle/>
          <a:p>
            <a:r>
              <a:rPr lang="en-US" sz="4800"/>
              <a:t>Doc Navigation Technology TOC    </a:t>
            </a:r>
          </a:p>
        </p:txBody>
      </p:sp>
      <p:sp>
        <p:nvSpPr>
          <p:cNvPr id="10" name="Rectangle 9">
            <a:extLst>
              <a:ext uri="{FF2B5EF4-FFF2-40B4-BE49-F238E27FC236}">
                <a16:creationId xmlns:a16="http://schemas.microsoft.com/office/drawing/2014/main" id="{360C6760-E942-422D-AE44-C79734B99667}"/>
              </a:ext>
              <a:ext uri="{C183D7F6-B498-43B3-948B-1728B52AA6E4}">
                <adec:decorative xmlns:adec="http://schemas.microsoft.com/office/drawing/2017/decorative" val="1"/>
              </a:ext>
            </a:extLst>
          </p:cNvPr>
          <p:cNvSpPr/>
          <p:nvPr/>
        </p:nvSpPr>
        <p:spPr>
          <a:xfrm>
            <a:off x="292231" y="3387212"/>
            <a:ext cx="4892511" cy="71344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6533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he &quot;What's new in Azure SQL Database?&quot; Doc to show various features of the page.">
            <a:extLst>
              <a:ext uri="{FF2B5EF4-FFF2-40B4-BE49-F238E27FC236}">
                <a16:creationId xmlns:a16="http://schemas.microsoft.com/office/drawing/2014/main" id="{BE0E5438-ED9A-4047-BFB2-F3CD78E5CAD2}"/>
              </a:ext>
            </a:extLst>
          </p:cNvPr>
          <p:cNvPicPr>
            <a:picLocks noChangeAspect="1"/>
          </p:cNvPicPr>
          <p:nvPr/>
        </p:nvPicPr>
        <p:blipFill>
          <a:blip r:embed="rId3"/>
          <a:stretch>
            <a:fillRect/>
          </a:stretch>
        </p:blipFill>
        <p:spPr>
          <a:xfrm>
            <a:off x="-10776857" y="0"/>
            <a:ext cx="22968857" cy="2672776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6933584" y="3657600"/>
            <a:ext cx="2718416" cy="4445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63688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he &quot;What's new in Azure SQL Database?&quot; Doc to show various features of the page.">
            <a:extLst>
              <a:ext uri="{FF2B5EF4-FFF2-40B4-BE49-F238E27FC236}">
                <a16:creationId xmlns:a16="http://schemas.microsoft.com/office/drawing/2014/main" id="{82E0741A-ECAB-4B06-AC3E-04755106FCB6}"/>
              </a:ext>
            </a:extLst>
          </p:cNvPr>
          <p:cNvPicPr>
            <a:picLocks noChangeAspect="1"/>
          </p:cNvPicPr>
          <p:nvPr/>
        </p:nvPicPr>
        <p:blipFill>
          <a:blip r:embed="rId3"/>
          <a:stretch>
            <a:fillRect/>
          </a:stretch>
        </p:blipFill>
        <p:spPr>
          <a:xfrm>
            <a:off x="0" y="164601"/>
            <a:ext cx="12192000" cy="14187247"/>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2869761" y="6048760"/>
            <a:ext cx="1770434"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8905294" y="164601"/>
            <a:ext cx="856487"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86991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he &quot;What's new in Azure SQL Database?&quot; Doc to show various features of the page.">
            <a:extLst>
              <a:ext uri="{FF2B5EF4-FFF2-40B4-BE49-F238E27FC236}">
                <a16:creationId xmlns:a16="http://schemas.microsoft.com/office/drawing/2014/main" id="{9C011761-CCC3-4137-89B6-3D0B061AB9B7}"/>
              </a:ext>
            </a:extLst>
          </p:cNvPr>
          <p:cNvPicPr>
            <a:picLocks noChangeAspect="1"/>
          </p:cNvPicPr>
          <p:nvPr/>
        </p:nvPicPr>
        <p:blipFill>
          <a:blip r:embed="rId3"/>
          <a:stretch>
            <a:fillRect/>
          </a:stretch>
        </p:blipFill>
        <p:spPr>
          <a:xfrm>
            <a:off x="0" y="-19869760"/>
            <a:ext cx="22968857" cy="2672776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151784" y="5715001"/>
            <a:ext cx="2972416" cy="7112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9719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t>Moniker Ranges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906471"/>
            <a:ext cx="10515600" cy="1707096"/>
          </a:xfrm>
        </p:spPr>
        <p:txBody>
          <a:bodyPr vert="horz" lIns="91440" tIns="45720" rIns="91440" bIns="45720" rtlCol="0" anchor="t">
            <a:normAutofit/>
          </a:bodyPr>
          <a:lstStyle/>
          <a:p>
            <a:pPr marL="0" indent="0">
              <a:buNone/>
            </a:pPr>
            <a:r>
              <a:rPr lang="en-US" sz="3600" dirty="0">
                <a:cs typeface="Calibri"/>
              </a:rPr>
              <a:t>Complicated docs have </a:t>
            </a:r>
            <a:br>
              <a:rPr lang="en-US" sz="3600" dirty="0">
                <a:cs typeface="Calibri"/>
              </a:rPr>
            </a:br>
            <a:r>
              <a:rPr lang="en-US" sz="3600" dirty="0">
                <a:cs typeface="Calibri"/>
              </a:rPr>
              <a:t>multiple ranges</a:t>
            </a:r>
          </a:p>
          <a:p>
            <a:pPr marL="0" indent="0">
              <a:buNone/>
            </a:pPr>
            <a:r>
              <a:rPr lang="en-US" sz="2400" dirty="0">
                <a:hlinkClick r:id="rId3"/>
              </a:rPr>
              <a:t>CREATE EXTERNAL DATA SOURCE</a:t>
            </a:r>
            <a:endParaRPr lang="en-US" sz="3600" dirty="0">
              <a:cs typeface="Calibri"/>
            </a:endParaRPr>
          </a:p>
        </p:txBody>
      </p:sp>
      <p:pic>
        <p:nvPicPr>
          <p:cNvPr id="9" name="Picture 8">
            <a:extLst>
              <a:ext uri="{FF2B5EF4-FFF2-40B4-BE49-F238E27FC236}">
                <a16:creationId xmlns:a16="http://schemas.microsoft.com/office/drawing/2014/main" id="{2694F69A-9CF9-0116-6AD7-5AD8B464E15B}"/>
              </a:ext>
            </a:extLst>
          </p:cNvPr>
          <p:cNvPicPr>
            <a:picLocks noChangeAspect="1"/>
          </p:cNvPicPr>
          <p:nvPr/>
        </p:nvPicPr>
        <p:blipFill>
          <a:blip r:embed="rId4"/>
          <a:stretch>
            <a:fillRect/>
          </a:stretch>
        </p:blipFill>
        <p:spPr>
          <a:xfrm>
            <a:off x="130155" y="3374643"/>
            <a:ext cx="11772961" cy="3483357"/>
          </a:xfrm>
          <a:prstGeom prst="rect">
            <a:avLst/>
          </a:prstGeom>
        </p:spPr>
      </p:pic>
      <p:grpSp>
        <p:nvGrpSpPr>
          <p:cNvPr id="21" name="Group 20">
            <a:extLst>
              <a:ext uri="{FF2B5EF4-FFF2-40B4-BE49-F238E27FC236}">
                <a16:creationId xmlns:a16="http://schemas.microsoft.com/office/drawing/2014/main" id="{9AA0E968-CE5A-299A-86D4-45843521B003}"/>
              </a:ext>
            </a:extLst>
          </p:cNvPr>
          <p:cNvGrpSpPr/>
          <p:nvPr/>
        </p:nvGrpSpPr>
        <p:grpSpPr>
          <a:xfrm>
            <a:off x="5384626" y="153856"/>
            <a:ext cx="7039602" cy="6704144"/>
            <a:chOff x="7793998" y="0"/>
            <a:chExt cx="6174662" cy="5880421"/>
          </a:xfrm>
        </p:grpSpPr>
        <p:pic>
          <p:nvPicPr>
            <p:cNvPr id="5" name="Picture 4">
              <a:extLst>
                <a:ext uri="{FF2B5EF4-FFF2-40B4-BE49-F238E27FC236}">
                  <a16:creationId xmlns:a16="http://schemas.microsoft.com/office/drawing/2014/main" id="{7C4B5DD8-63C6-C812-7F08-F5B9289AB860}"/>
                </a:ext>
              </a:extLst>
            </p:cNvPr>
            <p:cNvPicPr>
              <a:picLocks noChangeAspect="1"/>
            </p:cNvPicPr>
            <p:nvPr/>
          </p:nvPicPr>
          <p:blipFill rotWithShape="1">
            <a:blip r:embed="rId5"/>
            <a:srcRect l="6165" t="9869" b="7250"/>
            <a:stretch/>
          </p:blipFill>
          <p:spPr>
            <a:xfrm>
              <a:off x="7793998" y="0"/>
              <a:ext cx="4398002" cy="1073782"/>
            </a:xfrm>
            <a:prstGeom prst="rect">
              <a:avLst/>
            </a:prstGeom>
          </p:spPr>
        </p:pic>
        <p:pic>
          <p:nvPicPr>
            <p:cNvPr id="7" name="Picture 6">
              <a:extLst>
                <a:ext uri="{FF2B5EF4-FFF2-40B4-BE49-F238E27FC236}">
                  <a16:creationId xmlns:a16="http://schemas.microsoft.com/office/drawing/2014/main" id="{C09DD2E9-59A3-DA3A-909D-032D54FB1B3B}"/>
                </a:ext>
              </a:extLst>
            </p:cNvPr>
            <p:cNvPicPr>
              <a:picLocks noChangeAspect="1"/>
            </p:cNvPicPr>
            <p:nvPr/>
          </p:nvPicPr>
          <p:blipFill rotWithShape="1">
            <a:blip r:embed="rId6"/>
            <a:srcRect l="3687" t="8905" b="8214"/>
            <a:stretch/>
          </p:blipFill>
          <p:spPr>
            <a:xfrm>
              <a:off x="7793999" y="1073782"/>
              <a:ext cx="5973011" cy="1073782"/>
            </a:xfrm>
            <a:prstGeom prst="rect">
              <a:avLst/>
            </a:prstGeom>
          </p:spPr>
        </p:pic>
        <p:pic>
          <p:nvPicPr>
            <p:cNvPr id="10" name="Picture 9">
              <a:extLst>
                <a:ext uri="{FF2B5EF4-FFF2-40B4-BE49-F238E27FC236}">
                  <a16:creationId xmlns:a16="http://schemas.microsoft.com/office/drawing/2014/main" id="{86F873F0-9974-40D0-D600-E4BFE905969D}"/>
                </a:ext>
              </a:extLst>
            </p:cNvPr>
            <p:cNvPicPr>
              <a:picLocks noChangeAspect="1"/>
            </p:cNvPicPr>
            <p:nvPr/>
          </p:nvPicPr>
          <p:blipFill rotWithShape="1">
            <a:blip r:embed="rId7"/>
            <a:srcRect l="159" b="10129"/>
            <a:stretch/>
          </p:blipFill>
          <p:spPr>
            <a:xfrm>
              <a:off x="7794000" y="2147565"/>
              <a:ext cx="5973011" cy="1121554"/>
            </a:xfrm>
            <a:prstGeom prst="rect">
              <a:avLst/>
            </a:prstGeom>
          </p:spPr>
        </p:pic>
        <p:pic>
          <p:nvPicPr>
            <p:cNvPr id="12" name="Picture 11">
              <a:extLst>
                <a:ext uri="{FF2B5EF4-FFF2-40B4-BE49-F238E27FC236}">
                  <a16:creationId xmlns:a16="http://schemas.microsoft.com/office/drawing/2014/main" id="{6B38A027-930C-1882-9451-09F19B2061EE}"/>
                </a:ext>
              </a:extLst>
            </p:cNvPr>
            <p:cNvPicPr>
              <a:picLocks noChangeAspect="1"/>
            </p:cNvPicPr>
            <p:nvPr/>
          </p:nvPicPr>
          <p:blipFill rotWithShape="1">
            <a:blip r:embed="rId8"/>
            <a:srcRect l="472" b="52602"/>
            <a:stretch/>
          </p:blipFill>
          <p:spPr>
            <a:xfrm>
              <a:off x="7794000" y="3261893"/>
              <a:ext cx="4010594" cy="659232"/>
            </a:xfrm>
            <a:prstGeom prst="rect">
              <a:avLst/>
            </a:prstGeom>
          </p:spPr>
        </p:pic>
        <p:pic>
          <p:nvPicPr>
            <p:cNvPr id="14" name="Picture 13">
              <a:extLst>
                <a:ext uri="{FF2B5EF4-FFF2-40B4-BE49-F238E27FC236}">
                  <a16:creationId xmlns:a16="http://schemas.microsoft.com/office/drawing/2014/main" id="{E60EAF1A-1B1F-AF1B-3A5D-DA5DC7F18382}"/>
                </a:ext>
              </a:extLst>
            </p:cNvPr>
            <p:cNvPicPr>
              <a:picLocks noChangeAspect="1"/>
            </p:cNvPicPr>
            <p:nvPr/>
          </p:nvPicPr>
          <p:blipFill rotWithShape="1">
            <a:blip r:embed="rId9"/>
            <a:srcRect l="4259" b="15438"/>
            <a:stretch/>
          </p:blipFill>
          <p:spPr>
            <a:xfrm>
              <a:off x="7794000" y="3902623"/>
              <a:ext cx="6174660" cy="612228"/>
            </a:xfrm>
            <a:prstGeom prst="rect">
              <a:avLst/>
            </a:prstGeom>
          </p:spPr>
        </p:pic>
        <p:pic>
          <p:nvPicPr>
            <p:cNvPr id="16" name="Picture 15">
              <a:extLst>
                <a:ext uri="{FF2B5EF4-FFF2-40B4-BE49-F238E27FC236}">
                  <a16:creationId xmlns:a16="http://schemas.microsoft.com/office/drawing/2014/main" id="{513462D2-044C-2C3B-AEAC-B18DEA34C4C6}"/>
                </a:ext>
              </a:extLst>
            </p:cNvPr>
            <p:cNvPicPr>
              <a:picLocks noChangeAspect="1"/>
            </p:cNvPicPr>
            <p:nvPr/>
          </p:nvPicPr>
          <p:blipFill rotWithShape="1">
            <a:blip r:embed="rId10"/>
            <a:srcRect l="1553" t="17866" b="13780"/>
            <a:stretch/>
          </p:blipFill>
          <p:spPr>
            <a:xfrm>
              <a:off x="7794000" y="4514851"/>
              <a:ext cx="4126500" cy="449304"/>
            </a:xfrm>
            <a:prstGeom prst="rect">
              <a:avLst/>
            </a:prstGeom>
          </p:spPr>
        </p:pic>
        <p:pic>
          <p:nvPicPr>
            <p:cNvPr id="18" name="Picture 17">
              <a:extLst>
                <a:ext uri="{FF2B5EF4-FFF2-40B4-BE49-F238E27FC236}">
                  <a16:creationId xmlns:a16="http://schemas.microsoft.com/office/drawing/2014/main" id="{4C14DC41-6F16-D712-5356-7EC5AF888896}"/>
                </a:ext>
              </a:extLst>
            </p:cNvPr>
            <p:cNvPicPr>
              <a:picLocks noChangeAspect="1"/>
            </p:cNvPicPr>
            <p:nvPr/>
          </p:nvPicPr>
          <p:blipFill rotWithShape="1">
            <a:blip r:embed="rId11"/>
            <a:srcRect l="2352" t="8401" b="23571"/>
            <a:stretch/>
          </p:blipFill>
          <p:spPr>
            <a:xfrm>
              <a:off x="7794000" y="4948834"/>
              <a:ext cx="3888347" cy="486035"/>
            </a:xfrm>
            <a:prstGeom prst="rect">
              <a:avLst/>
            </a:prstGeom>
          </p:spPr>
        </p:pic>
        <p:pic>
          <p:nvPicPr>
            <p:cNvPr id="20" name="Picture 19">
              <a:extLst>
                <a:ext uri="{FF2B5EF4-FFF2-40B4-BE49-F238E27FC236}">
                  <a16:creationId xmlns:a16="http://schemas.microsoft.com/office/drawing/2014/main" id="{42021825-E145-B334-2331-CA195607B84A}"/>
                </a:ext>
              </a:extLst>
            </p:cNvPr>
            <p:cNvPicPr>
              <a:picLocks noChangeAspect="1"/>
            </p:cNvPicPr>
            <p:nvPr/>
          </p:nvPicPr>
          <p:blipFill>
            <a:blip r:embed="rId12"/>
            <a:stretch>
              <a:fillRect/>
            </a:stretch>
          </p:blipFill>
          <p:spPr>
            <a:xfrm>
              <a:off x="7794001" y="5432684"/>
              <a:ext cx="4563112" cy="447737"/>
            </a:xfrm>
            <a:prstGeom prst="rect">
              <a:avLst/>
            </a:prstGeom>
          </p:spPr>
        </p:pic>
      </p:grpSp>
    </p:spTree>
    <p:extLst>
      <p:ext uri="{BB962C8B-B14F-4D97-AF65-F5344CB8AC3E}">
        <p14:creationId xmlns:p14="http://schemas.microsoft.com/office/powerpoint/2010/main" val="257797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a:xfrm>
            <a:off x="436418" y="351270"/>
            <a:ext cx="10515600" cy="1325563"/>
          </a:xfrm>
        </p:spPr>
        <p:txBody>
          <a:bodyPr/>
          <a:lstStyle/>
          <a:p>
            <a:r>
              <a:rPr lang="en-US" b="1"/>
              <a:t>F1</a:t>
            </a:r>
            <a:endParaRPr lang="en-US"/>
          </a:p>
        </p:txBody>
      </p:sp>
      <p:pic>
        <p:nvPicPr>
          <p:cNvPr id="5" name="Content Placeholder 4" descr="A looping, animated gif showing the highlighting of some syntax, pressing F1 with an on-screen keyboard, and the browser loading the Docs.microsoft.com article for that syntax.">
            <a:extLst>
              <a:ext uri="{FF2B5EF4-FFF2-40B4-BE49-F238E27FC236}">
                <a16:creationId xmlns:a16="http://schemas.microsoft.com/office/drawing/2014/main" id="{0B2E8AE2-07F4-4A6C-BF03-80F7883F4E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27910" y="52682"/>
            <a:ext cx="10512343" cy="6749898"/>
          </a:xfrm>
        </p:spPr>
      </p:pic>
    </p:spTree>
    <p:extLst>
      <p:ext uri="{BB962C8B-B14F-4D97-AF65-F5344CB8AC3E}">
        <p14:creationId xmlns:p14="http://schemas.microsoft.com/office/powerpoint/2010/main" val="747183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707855" y="109538"/>
            <a:ext cx="6775436" cy="6558202"/>
          </a:xfrm>
        </p:spPr>
        <p:txBody>
          <a:bodyPr/>
          <a:lstStyle/>
          <a:p>
            <a:pPr marL="514350" indent="-514350">
              <a:buFont typeface="+mj-lt"/>
              <a:buAutoNum type="arabicPeriod"/>
            </a:pPr>
            <a:r>
              <a:rPr lang="en-US" sz="4000"/>
              <a:t>Introductions</a:t>
            </a:r>
          </a:p>
          <a:p>
            <a:pPr marL="514350" indent="-514350">
              <a:buFont typeface="+mj-lt"/>
              <a:buAutoNum type="arabicPeriod"/>
            </a:pPr>
            <a:r>
              <a:rPr lang="en-US" sz="4000"/>
              <a:t>Docs Tips &amp; Tricks</a:t>
            </a:r>
          </a:p>
          <a:p>
            <a:pPr marL="514350" indent="-514350">
              <a:buFont typeface="+mj-lt"/>
              <a:buAutoNum type="arabicPeriod"/>
            </a:pPr>
            <a:r>
              <a:rPr lang="en-US" sz="4000"/>
              <a:t> </a:t>
            </a:r>
            <a:r>
              <a:rPr lang="en-US" sz="4000" i="1"/>
              <a:t>Docs As Code</a:t>
            </a:r>
            <a:r>
              <a:rPr lang="en-US" sz="4000"/>
              <a:t> in GitHub</a:t>
            </a:r>
          </a:p>
          <a:p>
            <a:pPr lvl="1"/>
            <a:r>
              <a:rPr lang="en-US" sz="2800"/>
              <a:t>Docs.Microsoft.com is Open Source</a:t>
            </a:r>
          </a:p>
          <a:p>
            <a:pPr lvl="1"/>
            <a:r>
              <a:rPr lang="en-US" sz="2800"/>
              <a:t>GitHub Workflow</a:t>
            </a:r>
          </a:p>
          <a:p>
            <a:pPr marL="514350" indent="-514350">
              <a:buFont typeface="+mj-lt"/>
              <a:buAutoNum type="arabicPeriod"/>
            </a:pPr>
            <a:r>
              <a:rPr lang="en-US" sz="4000"/>
              <a:t>How to Contribute</a:t>
            </a:r>
          </a:p>
          <a:p>
            <a:pPr lvl="1"/>
            <a:r>
              <a:rPr lang="en-US" sz="2800"/>
              <a:t>GitHub issues and PRs</a:t>
            </a:r>
          </a:p>
          <a:p>
            <a:pPr lvl="1"/>
            <a:r>
              <a:rPr lang="en-US" sz="2800"/>
              <a:t>Don’t be Afraid to Submit a PR!</a:t>
            </a:r>
            <a:endParaRPr lang="en-US" sz="2800">
              <a:highlight>
                <a:srgbClr val="FFFF00"/>
              </a:highlight>
            </a:endParaRPr>
          </a:p>
          <a:p>
            <a:pPr marL="514350" indent="-514350">
              <a:buFont typeface="+mj-lt"/>
              <a:buAutoNum type="arabicPeriod"/>
            </a:pPr>
            <a:r>
              <a:rPr lang="en-US" sz="4000"/>
              <a:t>What’s new in Docs? </a:t>
            </a:r>
          </a:p>
          <a:p>
            <a:pPr marL="739775" lvl="1" indent="-514350"/>
            <a:r>
              <a:rPr lang="en-US" sz="3200"/>
              <a:t>Open discussion and </a:t>
            </a:r>
            <a:r>
              <a:rPr lang="en-US" sz="2800"/>
              <a:t>Q&amp;A</a:t>
            </a:r>
          </a:p>
        </p:txBody>
      </p:sp>
      <p:pic>
        <p:nvPicPr>
          <p:cNvPr id="5" name="Picture 4">
            <a:extLst>
              <a:ext uri="{FF2B5EF4-FFF2-40B4-BE49-F238E27FC236}">
                <a16:creationId xmlns:a16="http://schemas.microsoft.com/office/drawing/2014/main" id="{C7B41105-5C86-4C97-B6D6-FAC5A3E624D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50191" y="0"/>
            <a:ext cx="2705897" cy="1576251"/>
          </a:xfrm>
          <a:prstGeom prst="rect">
            <a:avLst/>
          </a:prstGeom>
        </p:spPr>
      </p:pic>
      <p:pic>
        <p:nvPicPr>
          <p:cNvPr id="8" name="Picture 7">
            <a:extLst>
              <a:ext uri="{FF2B5EF4-FFF2-40B4-BE49-F238E27FC236}">
                <a16:creationId xmlns:a16="http://schemas.microsoft.com/office/drawing/2014/main" id="{A13844A6-91F0-5944-BE4A-B60F14EAD893}"/>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06463" y="2042700"/>
            <a:ext cx="3693725" cy="3693725"/>
          </a:xfrm>
          <a:prstGeom prst="rect">
            <a:avLst/>
          </a:prstGeom>
        </p:spPr>
      </p:pic>
    </p:spTree>
    <p:extLst>
      <p:ext uri="{BB962C8B-B14F-4D97-AF65-F5344CB8AC3E}">
        <p14:creationId xmlns:p14="http://schemas.microsoft.com/office/powerpoint/2010/main" val="1876763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p:txBody>
          <a:bodyPr>
            <a:normAutofit/>
          </a:bodyPr>
          <a:lstStyle/>
          <a:p>
            <a:r>
              <a:rPr lang="en-US" sz="4800"/>
              <a:t>SQL Server offline help</a:t>
            </a:r>
          </a:p>
        </p:txBody>
      </p:sp>
      <p:sp>
        <p:nvSpPr>
          <p:cNvPr id="3" name="Content Placeholder 2">
            <a:extLst>
              <a:ext uri="{FF2B5EF4-FFF2-40B4-BE49-F238E27FC236}">
                <a16:creationId xmlns:a16="http://schemas.microsoft.com/office/drawing/2014/main" id="{D070BB4C-8454-4954-B8F7-979628FA6E9A}"/>
              </a:ext>
            </a:extLst>
          </p:cNvPr>
          <p:cNvSpPr>
            <a:spLocks noGrp="1"/>
          </p:cNvSpPr>
          <p:nvPr>
            <p:ph idx="1"/>
          </p:nvPr>
        </p:nvSpPr>
        <p:spPr>
          <a:xfrm>
            <a:off x="342900" y="1389035"/>
            <a:ext cx="5892094" cy="2442267"/>
          </a:xfrm>
        </p:spPr>
        <p:txBody>
          <a:bodyPr>
            <a:normAutofit/>
          </a:bodyPr>
          <a:lstStyle/>
          <a:p>
            <a:r>
              <a:rPr lang="en-US" sz="2400"/>
              <a:t>Change Help Preference to “Help Viewer”</a:t>
            </a:r>
          </a:p>
          <a:p>
            <a:r>
              <a:rPr lang="en-US" sz="2400"/>
              <a:t>Some older content, for example T-SQL reference specific to SQL 2014, is </a:t>
            </a:r>
            <a:r>
              <a:rPr lang="en-US" sz="2400" i="1"/>
              <a:t>only</a:t>
            </a:r>
            <a:r>
              <a:rPr lang="en-US" sz="2400"/>
              <a:t> available Offline.</a:t>
            </a:r>
            <a:br>
              <a:rPr lang="en-US" sz="2400"/>
            </a:br>
            <a:r>
              <a:rPr lang="en-US" sz="2400" u="sng"/>
              <a:t>docs.microsoft.com/sql/sql-server/</a:t>
            </a:r>
            <a:br>
              <a:rPr lang="en-US" sz="2400" u="sng"/>
            </a:br>
            <a:r>
              <a:rPr lang="en-US" sz="2400" u="sng"/>
              <a:t>sql-server-offline-documentation</a:t>
            </a:r>
          </a:p>
        </p:txBody>
      </p:sp>
      <p:pic>
        <p:nvPicPr>
          <p:cNvPr id="6" name="Picture 5" descr="A screenshot of the Set Help Preference options in  SQL Server Management Studio">
            <a:extLst>
              <a:ext uri="{FF2B5EF4-FFF2-40B4-BE49-F238E27FC236}">
                <a16:creationId xmlns:a16="http://schemas.microsoft.com/office/drawing/2014/main" id="{B949D704-DD37-4260-826F-DB655F9F1B06}"/>
              </a:ext>
            </a:extLst>
          </p:cNvPr>
          <p:cNvPicPr>
            <a:picLocks noChangeAspect="1"/>
          </p:cNvPicPr>
          <p:nvPr/>
        </p:nvPicPr>
        <p:blipFill>
          <a:blip r:embed="rId3"/>
          <a:stretch>
            <a:fillRect/>
          </a:stretch>
        </p:blipFill>
        <p:spPr>
          <a:xfrm>
            <a:off x="479369" y="4025556"/>
            <a:ext cx="5477639" cy="2467319"/>
          </a:xfrm>
          <a:prstGeom prst="rect">
            <a:avLst/>
          </a:prstGeom>
        </p:spPr>
      </p:pic>
      <p:pic>
        <p:nvPicPr>
          <p:cNvPr id="3074" name="Picture 2" descr="A screenshot of the manage content tab of SQL Server Management Studio, for the feature for offline content add and update">
            <a:extLst>
              <a:ext uri="{FF2B5EF4-FFF2-40B4-BE49-F238E27FC236}">
                <a16:creationId xmlns:a16="http://schemas.microsoft.com/office/drawing/2014/main" id="{340144D1-E92D-43C2-9751-2F30A985EC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30" t="8144"/>
          <a:stretch/>
        </p:blipFill>
        <p:spPr bwMode="auto">
          <a:xfrm>
            <a:off x="6234994" y="1284606"/>
            <a:ext cx="5755623" cy="548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0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eloper Relations Content and Learning">
            <a:extLst>
              <a:ext uri="{FF2B5EF4-FFF2-40B4-BE49-F238E27FC236}">
                <a16:creationId xmlns:a16="http://schemas.microsoft.com/office/drawing/2014/main" id="{E82898A9-4561-402A-9E52-2F1A497BC8A5}"/>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4" name="Title 3">
            <a:extLst>
              <a:ext uri="{FF2B5EF4-FFF2-40B4-BE49-F238E27FC236}">
                <a16:creationId xmlns:a16="http://schemas.microsoft.com/office/drawing/2014/main" id="{440C122F-CE24-6F4F-9725-BC51F53B317E}"/>
              </a:ext>
            </a:extLst>
          </p:cNvPr>
          <p:cNvSpPr>
            <a:spLocks noGrp="1"/>
          </p:cNvSpPr>
          <p:nvPr>
            <p:ph type="title"/>
          </p:nvPr>
        </p:nvSpPr>
        <p:spPr>
          <a:xfrm>
            <a:off x="4410665" y="1646385"/>
            <a:ext cx="6667230" cy="714094"/>
          </a:xfrm>
        </p:spPr>
        <p:txBody>
          <a:bodyPr/>
          <a:lstStyle/>
          <a:p>
            <a:r>
              <a:rPr lang="en-US" sz="5400"/>
              <a:t>How to Contribute</a:t>
            </a:r>
          </a:p>
        </p:txBody>
      </p:sp>
      <p:pic>
        <p:nvPicPr>
          <p:cNvPr id="2" name="Picture 1">
            <a:extLst>
              <a:ext uri="{FF2B5EF4-FFF2-40B4-BE49-F238E27FC236}">
                <a16:creationId xmlns:a16="http://schemas.microsoft.com/office/drawing/2014/main" id="{5EE5C4A5-16CF-4EA0-9EC6-C561EA69082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18355450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621792"/>
            <a:ext cx="5181503" cy="5504688"/>
          </a:xfrm>
        </p:spPr>
        <p:txBody>
          <a:bodyPr>
            <a:normAutofit/>
          </a:bodyPr>
          <a:lstStyle/>
          <a:p>
            <a:r>
              <a:rPr lang="en-US" sz="4800"/>
              <a:t>Anyone can contribute to Microsoft Docs!</a:t>
            </a:r>
            <a:br>
              <a:rPr lang="en-US" sz="4800"/>
            </a:br>
            <a:endParaRPr lang="en-US" sz="4800"/>
          </a:p>
        </p:txBody>
      </p:sp>
      <p:sp>
        <p:nvSpPr>
          <p:cNvPr id="6"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4146797549"/>
              </p:ext>
            </p:extLst>
          </p:nvPr>
        </p:nvGraphicFramePr>
        <p:xfrm>
          <a:off x="5406887" y="621792"/>
          <a:ext cx="6420677"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B263793-15EF-4FA1-B8A1-04C17117FDA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BD4C470-76B5-45A6-ACAE-007A489EC9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95206BDB-114A-4491-B4BE-6788B880F06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6EB9487-0FD9-4272-BB0F-49D31CDB6A0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A3E7E2F0-9E5E-4C22-9290-E5D3586C38B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47662871-446D-4D60-A043-A7B042F3ED2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5C8F32C9-77D2-4560-BFFA-43D02671B6C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a:t>What belongs in Docs issues and PRs?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0908323" cy="5125137"/>
          </a:xfrm>
        </p:spPr>
        <p:txBody>
          <a:bodyPr>
            <a:normAutofit fontScale="85000" lnSpcReduction="10000"/>
          </a:bodyPr>
          <a:lstStyle/>
          <a:p>
            <a:pPr marL="514350" indent="-514350">
              <a:lnSpc>
                <a:spcPct val="120000"/>
              </a:lnSpc>
              <a:buFont typeface="+mj-lt"/>
              <a:buAutoNum type="arabicPeriod"/>
            </a:pPr>
            <a:r>
              <a:rPr lang="en-US" sz="4800"/>
              <a:t>For </a:t>
            </a:r>
            <a:r>
              <a:rPr lang="en-US" sz="4800" b="1"/>
              <a:t>support issues</a:t>
            </a:r>
            <a:r>
              <a:rPr lang="en-US" sz="4800"/>
              <a:t>, contact Support or partner.</a:t>
            </a:r>
          </a:p>
          <a:p>
            <a:pPr marL="514350" indent="-514350">
              <a:lnSpc>
                <a:spcPct val="120000"/>
              </a:lnSpc>
              <a:buFont typeface="+mj-lt"/>
              <a:buAutoNum type="arabicPeriod"/>
            </a:pPr>
            <a:r>
              <a:rPr lang="en-US" sz="4800"/>
              <a:t>For </a:t>
            </a:r>
            <a:r>
              <a:rPr lang="en-US" sz="4800" b="1"/>
              <a:t>product ideas</a:t>
            </a:r>
            <a:r>
              <a:rPr lang="en-US" sz="4800"/>
              <a:t> and </a:t>
            </a:r>
            <a:r>
              <a:rPr lang="en-US" sz="4800" b="1"/>
              <a:t>product feedback</a:t>
            </a:r>
            <a:r>
              <a:rPr lang="en-US" sz="4800"/>
              <a:t>, use</a:t>
            </a:r>
            <a:r>
              <a:rPr lang="en-US" sz="4800" b="1"/>
              <a:t> </a:t>
            </a:r>
            <a:r>
              <a:rPr lang="en-US" sz="4800" u="sng"/>
              <a:t>feedback.azure.com</a:t>
            </a:r>
          </a:p>
          <a:p>
            <a:pPr lvl="1">
              <a:lnSpc>
                <a:spcPct val="120000"/>
              </a:lnSpc>
            </a:pPr>
            <a:r>
              <a:rPr lang="en-US" sz="4400"/>
              <a:t>For SQL: easy to remember URL: </a:t>
            </a:r>
            <a:r>
              <a:rPr lang="en-US" sz="4400" u="sng"/>
              <a:t>aka.ms/</a:t>
            </a:r>
            <a:r>
              <a:rPr lang="en-US" sz="4400" u="sng" err="1"/>
              <a:t>SQLfeedback</a:t>
            </a:r>
            <a:endParaRPr lang="en-US" sz="4400" u="sng"/>
          </a:p>
          <a:p>
            <a:pPr marL="514350" indent="-514350">
              <a:lnSpc>
                <a:spcPct val="120000"/>
              </a:lnSpc>
              <a:buFont typeface="+mj-lt"/>
              <a:buAutoNum type="arabicPeriod"/>
            </a:pPr>
            <a:r>
              <a:rPr lang="en-US" sz="4800"/>
              <a:t>Docs feedback address the docs – not a convention or condition.</a:t>
            </a:r>
          </a:p>
        </p:txBody>
      </p:sp>
      <p:pic>
        <p:nvPicPr>
          <p:cNvPr id="4" name="Picture 3">
            <a:extLst>
              <a:ext uri="{FF2B5EF4-FFF2-40B4-BE49-F238E27FC236}">
                <a16:creationId xmlns:a16="http://schemas.microsoft.com/office/drawing/2014/main" id="{6EA3B775-E8B4-FD41-B6CB-20DA87F9720C}"/>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0144859" y="4625977"/>
            <a:ext cx="1866898" cy="1866898"/>
          </a:xfrm>
          <a:prstGeom prst="rect">
            <a:avLst/>
          </a:prstGeom>
        </p:spPr>
      </p:pic>
    </p:spTree>
    <p:extLst>
      <p:ext uri="{BB962C8B-B14F-4D97-AF65-F5344CB8AC3E}">
        <p14:creationId xmlns:p14="http://schemas.microsoft.com/office/powerpoint/2010/main" val="37005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Issue</a:t>
            </a:r>
          </a:p>
        </p:txBody>
      </p:sp>
      <p:pic>
        <p:nvPicPr>
          <p:cNvPr id="15" name="Picture 14" descr="The feedback section at the bottom of a document with two buttons: &quot;This product&quot; and &quot;This page&quot;. The &quot;This page&quot; button is boxed in red.">
            <a:extLst>
              <a:ext uri="{FF2B5EF4-FFF2-40B4-BE49-F238E27FC236}">
                <a16:creationId xmlns:a16="http://schemas.microsoft.com/office/drawing/2014/main" id="{8B6B6232-12F5-4C53-8BE9-E03E5A85CA13}"/>
              </a:ext>
            </a:extLst>
          </p:cNvPr>
          <p:cNvPicPr>
            <a:picLocks noChangeAspect="1"/>
          </p:cNvPicPr>
          <p:nvPr/>
        </p:nvPicPr>
        <p:blipFill>
          <a:blip r:embed="rId3"/>
          <a:stretch>
            <a:fillRect/>
          </a:stretch>
        </p:blipFill>
        <p:spPr>
          <a:xfrm>
            <a:off x="7717814" y="1690688"/>
            <a:ext cx="4142023" cy="2411638"/>
          </a:xfrm>
          <a:prstGeom prst="rect">
            <a:avLst/>
          </a:prstGeom>
        </p:spPr>
      </p:pic>
      <p:sp>
        <p:nvSpPr>
          <p:cNvPr id="17" name="Rectangle 16">
            <a:extLst>
              <a:ext uri="{FF2B5EF4-FFF2-40B4-BE49-F238E27FC236}">
                <a16:creationId xmlns:a16="http://schemas.microsoft.com/office/drawing/2014/main" id="{385D0167-B8E7-4046-90C4-CE304DEE6219}"/>
              </a:ext>
              <a:ext uri="{C183D7F6-B498-43B3-948B-1728B52AA6E4}">
                <adec:decorative xmlns:adec="http://schemas.microsoft.com/office/drawing/2017/decorative" val="1"/>
              </a:ext>
            </a:extLst>
          </p:cNvPr>
          <p:cNvSpPr/>
          <p:nvPr/>
        </p:nvSpPr>
        <p:spPr>
          <a:xfrm>
            <a:off x="9760528" y="3144644"/>
            <a:ext cx="1404824" cy="4890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24" name="Content Placeholder 2">
            <a:extLst>
              <a:ext uri="{FF2B5EF4-FFF2-40B4-BE49-F238E27FC236}">
                <a16:creationId xmlns:a16="http://schemas.microsoft.com/office/drawing/2014/main" id="{7963E85C-8F05-4A2B-B769-F003DA108678}"/>
              </a:ext>
            </a:extLst>
          </p:cNvPr>
          <p:cNvSpPr>
            <a:spLocks noGrp="1"/>
          </p:cNvSpPr>
          <p:nvPr>
            <p:ph idx="1"/>
          </p:nvPr>
        </p:nvSpPr>
        <p:spPr>
          <a:xfrm>
            <a:off x="838200" y="1486678"/>
            <a:ext cx="10515600" cy="4690285"/>
          </a:xfrm>
        </p:spPr>
        <p:txBody>
          <a:bodyPr>
            <a:normAutofit/>
          </a:bodyPr>
          <a:lstStyle/>
          <a:p>
            <a:pPr marL="0" indent="0">
              <a:buNone/>
            </a:pPr>
            <a:br>
              <a:rPr lang="en-US" sz="3200"/>
            </a:br>
            <a:endParaRPr lang="en-US" sz="3200"/>
          </a:p>
          <a:p>
            <a:pPr marL="514350" indent="-514350">
              <a:buFont typeface="+mj-lt"/>
              <a:buAutoNum type="arabicPeriod"/>
            </a:pPr>
            <a:r>
              <a:rPr lang="en-US" sz="3200"/>
              <a:t>GitHub</a:t>
            </a:r>
            <a:r>
              <a:rPr lang="en-US" sz="3200" b="1"/>
              <a:t> issue</a:t>
            </a:r>
            <a:r>
              <a:rPr lang="en-US" sz="3200"/>
              <a:t>: “This page”</a:t>
            </a:r>
            <a:br>
              <a:rPr lang="en-US" sz="3200"/>
            </a:br>
            <a:r>
              <a:rPr lang="en-US" sz="3200"/>
              <a:t>github.com/</a:t>
            </a:r>
            <a:r>
              <a:rPr lang="en-US" sz="3200" err="1"/>
              <a:t>MicrosoftDocs</a:t>
            </a:r>
            <a:br>
              <a:rPr lang="en-US" sz="3200"/>
            </a:br>
            <a:endParaRPr lang="en-US" sz="3200"/>
          </a:p>
          <a:p>
            <a:pPr marL="0" indent="0">
              <a:buNone/>
            </a:pPr>
            <a:endParaRPr lang="en-US" sz="3200"/>
          </a:p>
        </p:txBody>
      </p:sp>
      <p:pic>
        <p:nvPicPr>
          <p:cNvPr id="7" name="Picture 6">
            <a:extLst>
              <a:ext uri="{FF2B5EF4-FFF2-40B4-BE49-F238E27FC236}">
                <a16:creationId xmlns:a16="http://schemas.microsoft.com/office/drawing/2014/main" id="{1040F22A-8A4B-E94B-A675-6E7D60F4A0F5}"/>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8900" y="2639893"/>
            <a:ext cx="749300" cy="749300"/>
          </a:xfrm>
          <a:prstGeom prst="rect">
            <a:avLst/>
          </a:prstGeom>
        </p:spPr>
      </p:pic>
    </p:spTree>
    <p:extLst>
      <p:ext uri="{BB962C8B-B14F-4D97-AF65-F5344CB8AC3E}">
        <p14:creationId xmlns:p14="http://schemas.microsoft.com/office/powerpoint/2010/main" val="38518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B7A9-99FF-4BB1-96D8-BA439E68890D}"/>
              </a:ext>
            </a:extLst>
          </p:cNvPr>
          <p:cNvSpPr>
            <a:spLocks noGrp="1"/>
          </p:cNvSpPr>
          <p:nvPr>
            <p:ph type="title"/>
          </p:nvPr>
        </p:nvSpPr>
        <p:spPr/>
        <p:txBody>
          <a:bodyPr/>
          <a:lstStyle/>
          <a:p>
            <a:r>
              <a:rPr lang="en-US"/>
              <a:t>New GitHub Issue</a:t>
            </a:r>
          </a:p>
        </p:txBody>
      </p:sp>
      <p:pic>
        <p:nvPicPr>
          <p:cNvPr id="9" name="Picture 8" descr="A full size screenshot of a new issue screen. Github is in light background mode.">
            <a:extLst>
              <a:ext uri="{FF2B5EF4-FFF2-40B4-BE49-F238E27FC236}">
                <a16:creationId xmlns:a16="http://schemas.microsoft.com/office/drawing/2014/main" id="{5FC9A4D0-F442-482A-B40D-9D061DB5D7E2}"/>
              </a:ext>
            </a:extLst>
          </p:cNvPr>
          <p:cNvPicPr>
            <a:picLocks noChangeAspect="1"/>
          </p:cNvPicPr>
          <p:nvPr/>
        </p:nvPicPr>
        <p:blipFill>
          <a:blip r:embed="rId3"/>
          <a:stretch>
            <a:fillRect/>
          </a:stretch>
        </p:blipFill>
        <p:spPr>
          <a:xfrm>
            <a:off x="8860" y="0"/>
            <a:ext cx="12174280" cy="6858000"/>
          </a:xfrm>
          <a:prstGeom prst="rect">
            <a:avLst/>
          </a:prstGeom>
        </p:spPr>
      </p:pic>
    </p:spTree>
    <p:extLst>
      <p:ext uri="{BB962C8B-B14F-4D97-AF65-F5344CB8AC3E}">
        <p14:creationId xmlns:p14="http://schemas.microsoft.com/office/powerpoint/2010/main" val="2757186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299A2E31-F7B0-450F-B42A-17691B208C86}"/>
              </a:ext>
              <a:ext uri="{C183D7F6-B498-43B3-948B-1728B52AA6E4}">
                <adec:decorative xmlns:adec="http://schemas.microsoft.com/office/drawing/2017/decorative" val="1"/>
              </a:ext>
            </a:extLst>
          </p:cNvPr>
          <p:cNvPicPr>
            <a:picLocks noGrp="1" noChangeAspect="1"/>
          </p:cNvPicPr>
          <p:nvPr>
            <p:ph idx="1"/>
          </p:nvPr>
        </p:nvPicPr>
        <p:blipFill rotWithShape="1">
          <a:blip r:embed="rId3"/>
          <a:srcRect r="425" b="-1"/>
          <a:stretch/>
        </p:blipFill>
        <p:spPr>
          <a:xfrm>
            <a:off x="20" y="1282"/>
            <a:ext cx="12191980" cy="6856718"/>
          </a:xfrm>
          <a:prstGeom prst="rect">
            <a:avLst/>
          </a:prstGeom>
        </p:spPr>
      </p:pic>
      <p:sp>
        <p:nvSpPr>
          <p:cNvPr id="2" name="Title 1">
            <a:extLst>
              <a:ext uri="{FF2B5EF4-FFF2-40B4-BE49-F238E27FC236}">
                <a16:creationId xmlns:a16="http://schemas.microsoft.com/office/drawing/2014/main" id="{C46FC300-A9C6-4F75-9041-ED423E350798}"/>
              </a:ext>
              <a:ext uri="{C183D7F6-B498-43B3-948B-1728B52AA6E4}">
                <adec:decorative xmlns:adec="http://schemas.microsoft.com/office/drawing/2017/decorative" val="0"/>
              </a:ext>
            </a:extLst>
          </p:cNvPr>
          <p:cNvSpPr>
            <a:spLocks noGrp="1"/>
          </p:cNvSpPr>
          <p:nvPr>
            <p:ph type="title"/>
          </p:nvPr>
        </p:nvSpPr>
        <p:spPr>
          <a:xfrm>
            <a:off x="838200" y="-1476375"/>
            <a:ext cx="10515600" cy="1325563"/>
          </a:xfrm>
        </p:spPr>
        <p:txBody>
          <a:bodyPr/>
          <a:lstStyle/>
          <a:p>
            <a:r>
              <a:rPr lang="en-US"/>
              <a:t>New GitHub Issue, Dark Theme</a:t>
            </a:r>
          </a:p>
        </p:txBody>
      </p:sp>
    </p:spTree>
    <p:extLst>
      <p:ext uri="{BB962C8B-B14F-4D97-AF65-F5344CB8AC3E}">
        <p14:creationId xmlns:p14="http://schemas.microsoft.com/office/powerpoint/2010/main" val="3930873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633101" y="-1474901"/>
            <a:ext cx="10515600" cy="1325563"/>
          </a:xfrm>
        </p:spPr>
        <p:txBody>
          <a:bodyPr/>
          <a:lstStyle/>
          <a:p>
            <a:r>
              <a:rPr lang="en-US"/>
              <a:t>GitHub Dark Theme</a:t>
            </a:r>
          </a:p>
        </p:txBody>
      </p:sp>
      <p:sp>
        <p:nvSpPr>
          <p:cNvPr id="4" name="Content Placeholder 3">
            <a:extLst>
              <a:ext uri="{FF2B5EF4-FFF2-40B4-BE49-F238E27FC236}">
                <a16:creationId xmlns:a16="http://schemas.microsoft.com/office/drawing/2014/main" id="{C63D2831-6FD8-41EF-969E-2238CB2732EE}"/>
              </a:ext>
            </a:extLst>
          </p:cNvPr>
          <p:cNvSpPr>
            <a:spLocks noGrp="1"/>
          </p:cNvSpPr>
          <p:nvPr>
            <p:ph idx="1"/>
          </p:nvPr>
        </p:nvSpPr>
        <p:spPr/>
        <p:txBody>
          <a:bodyPr/>
          <a:lstStyle/>
          <a:p>
            <a:endParaRPr lang="en-US"/>
          </a:p>
        </p:txBody>
      </p:sp>
      <p:pic>
        <p:nvPicPr>
          <p:cNvPr id="7" name="Picture 6" descr="GitHub theme preferences (dark mode)">
            <a:extLst>
              <a:ext uri="{FF2B5EF4-FFF2-40B4-BE49-F238E27FC236}">
                <a16:creationId xmlns:a16="http://schemas.microsoft.com/office/drawing/2014/main" id="{121CB933-95AC-4F18-B992-DEF638C5F7F1}"/>
              </a:ext>
            </a:extLst>
          </p:cNvPr>
          <p:cNvPicPr>
            <a:picLocks noChangeAspect="1"/>
          </p:cNvPicPr>
          <p:nvPr/>
        </p:nvPicPr>
        <p:blipFill>
          <a:blip r:embed="rId3"/>
          <a:stretch>
            <a:fillRect/>
          </a:stretch>
        </p:blipFill>
        <p:spPr>
          <a:xfrm>
            <a:off x="0" y="1438102"/>
            <a:ext cx="6044213" cy="4596938"/>
          </a:xfrm>
          <a:prstGeom prst="rect">
            <a:avLst/>
          </a:prstGeom>
        </p:spPr>
      </p:pic>
      <p:pic>
        <p:nvPicPr>
          <p:cNvPr id="9" name="Picture 8" descr="GitHub theme preferences (default light mode)">
            <a:extLst>
              <a:ext uri="{FF2B5EF4-FFF2-40B4-BE49-F238E27FC236}">
                <a16:creationId xmlns:a16="http://schemas.microsoft.com/office/drawing/2014/main" id="{51BD4AD3-EFE9-4246-B786-EFF87EC3FE17}"/>
              </a:ext>
            </a:extLst>
          </p:cNvPr>
          <p:cNvPicPr>
            <a:picLocks noChangeAspect="1"/>
          </p:cNvPicPr>
          <p:nvPr/>
        </p:nvPicPr>
        <p:blipFill>
          <a:blip r:embed="rId4"/>
          <a:stretch>
            <a:fillRect/>
          </a:stretch>
        </p:blipFill>
        <p:spPr>
          <a:xfrm>
            <a:off x="6044213" y="1438102"/>
            <a:ext cx="6161853" cy="4596938"/>
          </a:xfrm>
          <a:prstGeom prst="rect">
            <a:avLst/>
          </a:prstGeom>
        </p:spPr>
      </p:pic>
      <p:sp>
        <p:nvSpPr>
          <p:cNvPr id="10" name="Title 1">
            <a:extLst>
              <a:ext uri="{FF2B5EF4-FFF2-40B4-BE49-F238E27FC236}">
                <a16:creationId xmlns:a16="http://schemas.microsoft.com/office/drawing/2014/main" id="{88AAE4D8-4543-40E1-ADF7-2B85A05529A6}"/>
              </a:ext>
            </a:extLst>
          </p:cNvPr>
          <p:cNvSpPr txBox="1">
            <a:spLocks/>
          </p:cNvSpPr>
          <p:nvPr/>
        </p:nvSpPr>
        <p:spPr>
          <a:xfrm>
            <a:off x="56960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Dark Theme in GitHub</a:t>
            </a:r>
          </a:p>
        </p:txBody>
      </p:sp>
    </p:spTree>
    <p:extLst>
      <p:ext uri="{BB962C8B-B14F-4D97-AF65-F5344CB8AC3E}">
        <p14:creationId xmlns:p14="http://schemas.microsoft.com/office/powerpoint/2010/main" val="56665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a:t>Dark Theme in Docs.Microsoft.com too</a:t>
            </a:r>
          </a:p>
        </p:txBody>
      </p:sp>
      <p:pic>
        <p:nvPicPr>
          <p:cNvPr id="7" name="Picture 6" descr="Just the portion of a screenshot of any Microsoft Docs article, focusing on &quot;Theme&quot; button.">
            <a:extLst>
              <a:ext uri="{FF2B5EF4-FFF2-40B4-BE49-F238E27FC236}">
                <a16:creationId xmlns:a16="http://schemas.microsoft.com/office/drawing/2014/main" id="{17F5C715-8049-4A2E-A7F8-45629B985C72}"/>
              </a:ext>
            </a:extLst>
          </p:cNvPr>
          <p:cNvPicPr>
            <a:picLocks noChangeAspect="1"/>
          </p:cNvPicPr>
          <p:nvPr/>
        </p:nvPicPr>
        <p:blipFill>
          <a:blip r:embed="rId3"/>
          <a:stretch>
            <a:fillRect/>
          </a:stretch>
        </p:blipFill>
        <p:spPr>
          <a:xfrm>
            <a:off x="470702" y="1330254"/>
            <a:ext cx="11250595" cy="1991003"/>
          </a:xfrm>
          <a:prstGeom prst="rect">
            <a:avLst/>
          </a:prstGeom>
        </p:spPr>
      </p:pic>
      <p:pic>
        <p:nvPicPr>
          <p:cNvPr id="9" name="Picture 8" descr="Just the portion of a screenshot of any Microsoft Docs article, focusing on &quot;Theme&quot; button, but with the Dark theme alread applied.">
            <a:extLst>
              <a:ext uri="{FF2B5EF4-FFF2-40B4-BE49-F238E27FC236}">
                <a16:creationId xmlns:a16="http://schemas.microsoft.com/office/drawing/2014/main" id="{1523FE23-77F9-4B88-B128-81A9695AC4EA}"/>
              </a:ext>
            </a:extLst>
          </p:cNvPr>
          <p:cNvPicPr>
            <a:picLocks noChangeAspect="1"/>
          </p:cNvPicPr>
          <p:nvPr/>
        </p:nvPicPr>
        <p:blipFill rotWithShape="1">
          <a:blip r:embed="rId4"/>
          <a:srcRect l="3439" r="2080" b="18677"/>
          <a:stretch/>
        </p:blipFill>
        <p:spPr>
          <a:xfrm>
            <a:off x="470702" y="3729115"/>
            <a:ext cx="11250595" cy="1991003"/>
          </a:xfrm>
          <a:prstGeom prst="rect">
            <a:avLst/>
          </a:prstGeom>
        </p:spPr>
      </p:pic>
    </p:spTree>
    <p:extLst>
      <p:ext uri="{BB962C8B-B14F-4D97-AF65-F5344CB8AC3E}">
        <p14:creationId xmlns:p14="http://schemas.microsoft.com/office/powerpoint/2010/main" val="356064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the buttons for an article, including the Pencil (Edit) button.&#10;">
            <a:extLst>
              <a:ext uri="{FF2B5EF4-FFF2-40B4-BE49-F238E27FC236}">
                <a16:creationId xmlns:a16="http://schemas.microsoft.com/office/drawing/2014/main" id="{08651FB3-0058-4663-9CB8-C996A5A47BFF}"/>
              </a:ext>
            </a:extLst>
          </p:cNvPr>
          <p:cNvPicPr>
            <a:picLocks noChangeAspect="1"/>
          </p:cNvPicPr>
          <p:nvPr/>
        </p:nvPicPr>
        <p:blipFill>
          <a:blip r:embed="rId3"/>
          <a:stretch>
            <a:fillRect/>
          </a:stretch>
        </p:blipFill>
        <p:spPr>
          <a:xfrm>
            <a:off x="6451877" y="2418445"/>
            <a:ext cx="5740123" cy="2021308"/>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Pull Request (PR)</a:t>
            </a:r>
          </a:p>
        </p:txBody>
      </p:sp>
      <p:sp>
        <p:nvSpPr>
          <p:cNvPr id="13" name="Rectangle 12">
            <a:extLst>
              <a:ext uri="{FF2B5EF4-FFF2-40B4-BE49-F238E27FC236}">
                <a16:creationId xmlns:a16="http://schemas.microsoft.com/office/drawing/2014/main" id="{496138A7-77C5-4DC5-89DE-FAACC83F1981}"/>
              </a:ext>
              <a:ext uri="{C183D7F6-B498-43B3-948B-1728B52AA6E4}">
                <adec:decorative xmlns:adec="http://schemas.microsoft.com/office/drawing/2017/decorative" val="1"/>
              </a:ext>
            </a:extLst>
          </p:cNvPr>
          <p:cNvSpPr/>
          <p:nvPr/>
        </p:nvSpPr>
        <p:spPr>
          <a:xfrm>
            <a:off x="11091672" y="2551175"/>
            <a:ext cx="351028" cy="3538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051560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a:p>
          <a:p>
            <a:pPr marL="514350" indent="-514350">
              <a:buFont typeface="+mj-lt"/>
              <a:buAutoNum type="arabicPeriod"/>
            </a:pPr>
            <a:r>
              <a:rPr lang="en-US" sz="3200"/>
              <a:t>GitHub</a:t>
            </a:r>
            <a:r>
              <a:rPr lang="en-US" sz="3200" b="1"/>
              <a:t> issue</a:t>
            </a:r>
            <a:r>
              <a:rPr lang="en-US" sz="3200"/>
              <a:t>: “This page”</a:t>
            </a:r>
            <a:br>
              <a:rPr lang="en-US" sz="3200"/>
            </a:br>
            <a:r>
              <a:rPr lang="en-US" sz="3200"/>
              <a:t>github.com/</a:t>
            </a:r>
            <a:r>
              <a:rPr lang="en-US" sz="3200" err="1"/>
              <a:t>MicrosoftDocs</a:t>
            </a:r>
            <a:endParaRPr lang="en-US" sz="3200"/>
          </a:p>
          <a:p>
            <a:pPr marL="514350" indent="-514350">
              <a:buFont typeface="+mj-lt"/>
              <a:buAutoNum type="arabicPeriod"/>
            </a:pPr>
            <a:r>
              <a:rPr lang="en-US" sz="3200"/>
              <a:t>You want to edit yourself via </a:t>
            </a:r>
            <a:br>
              <a:rPr lang="en-US" sz="3200"/>
            </a:br>
            <a:r>
              <a:rPr lang="en-US" sz="3200"/>
              <a:t>a GitHub </a:t>
            </a:r>
            <a:r>
              <a:rPr lang="en-US" sz="3200" b="1"/>
              <a:t>Pull Request</a:t>
            </a:r>
            <a:endParaRPr lang="en-US" sz="3200"/>
          </a:p>
        </p:txBody>
      </p:sp>
      <p:pic>
        <p:nvPicPr>
          <p:cNvPr id="3" name="Picture 2">
            <a:extLst>
              <a:ext uri="{FF2B5EF4-FFF2-40B4-BE49-F238E27FC236}">
                <a16:creationId xmlns:a16="http://schemas.microsoft.com/office/drawing/2014/main" id="{D50EF96C-B1A1-4D6B-AAB8-8100E5B62EE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0" y="3165688"/>
            <a:ext cx="749300" cy="749300"/>
          </a:xfrm>
          <a:prstGeom prst="rect">
            <a:avLst/>
          </a:prstGeom>
        </p:spPr>
      </p:pic>
    </p:spTree>
    <p:extLst>
      <p:ext uri="{BB962C8B-B14F-4D97-AF65-F5344CB8AC3E}">
        <p14:creationId xmlns:p14="http://schemas.microsoft.com/office/powerpoint/2010/main" val="3352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ADD7C1-B932-311A-F337-4BBAD70A12D3}"/>
              </a:ext>
            </a:extLst>
          </p:cNvPr>
          <p:cNvSpPr>
            <a:spLocks noGrp="1"/>
          </p:cNvSpPr>
          <p:nvPr>
            <p:ph type="title"/>
          </p:nvPr>
        </p:nvSpPr>
        <p:spPr>
          <a:xfrm>
            <a:off x="588263" y="894570"/>
            <a:ext cx="11018520" cy="492443"/>
          </a:xfrm>
        </p:spPr>
        <p:txBody>
          <a:bodyPr>
            <a:normAutofit fontScale="90000"/>
          </a:bodyPr>
          <a:lstStyle/>
          <a:p>
            <a:r>
              <a:rPr lang="en-US"/>
              <a:t>Microsoft Learn. Spark Possibility</a:t>
            </a:r>
          </a:p>
        </p:txBody>
      </p:sp>
      <p:pic>
        <p:nvPicPr>
          <p:cNvPr id="39" name="Picture Placeholder 38" descr="A picture containing indoor&#10;&#10;Description automatically generated">
            <a:extLst>
              <a:ext uri="{FF2B5EF4-FFF2-40B4-BE49-F238E27FC236}">
                <a16:creationId xmlns:a16="http://schemas.microsoft.com/office/drawing/2014/main" id="{1F196E7C-73D0-CE0C-441A-D5D78274DEA2}"/>
              </a:ext>
            </a:extLst>
          </p:cNvPr>
          <p:cNvPicPr>
            <a:picLocks noGrp="1" noChangeAspect="1"/>
          </p:cNvPicPr>
          <p:nvPr>
            <p:ph type="pic" sz="quarter" idx="13"/>
          </p:nvPr>
        </p:nvPicPr>
        <p:blipFill>
          <a:blip r:embed="rId2"/>
          <a:srcRect l="27414" r="27414"/>
          <a:stretch>
            <a:fillRect/>
          </a:stretch>
        </p:blipFill>
        <p:spPr>
          <a:xfrm>
            <a:off x="348088" y="2286000"/>
            <a:ext cx="1737360" cy="1737360"/>
          </a:xfrm>
        </p:spPr>
      </p:pic>
      <p:sp>
        <p:nvSpPr>
          <p:cNvPr id="7" name="Text Placeholder 6">
            <a:extLst>
              <a:ext uri="{FF2B5EF4-FFF2-40B4-BE49-F238E27FC236}">
                <a16:creationId xmlns:a16="http://schemas.microsoft.com/office/drawing/2014/main" id="{9E11710D-E185-AAD4-5AB7-50937F849B1B}"/>
              </a:ext>
            </a:extLst>
          </p:cNvPr>
          <p:cNvSpPr>
            <a:spLocks noGrp="1"/>
          </p:cNvSpPr>
          <p:nvPr>
            <p:ph type="body" sz="quarter" idx="16"/>
          </p:nvPr>
        </p:nvSpPr>
        <p:spPr>
          <a:xfrm>
            <a:off x="348088" y="4235450"/>
            <a:ext cx="1737360" cy="246221"/>
          </a:xfrm>
        </p:spPr>
        <p:txBody>
          <a:bodyPr>
            <a:normAutofit fontScale="92500" lnSpcReduction="10000"/>
          </a:bodyPr>
          <a:lstStyle/>
          <a:p>
            <a:r>
              <a:rPr lang="en-US"/>
              <a:t>Documentation</a:t>
            </a:r>
          </a:p>
        </p:txBody>
      </p:sp>
      <p:pic>
        <p:nvPicPr>
          <p:cNvPr id="41" name="Picture Placeholder 40" descr="A stack of books&#10;&#10;Description automatically generated with medium confidence">
            <a:extLst>
              <a:ext uri="{FF2B5EF4-FFF2-40B4-BE49-F238E27FC236}">
                <a16:creationId xmlns:a16="http://schemas.microsoft.com/office/drawing/2014/main" id="{A047A4FA-6861-EBD3-1F4C-68F3B6169260}"/>
              </a:ext>
            </a:extLst>
          </p:cNvPr>
          <p:cNvPicPr>
            <a:picLocks noGrp="1" noChangeAspect="1"/>
          </p:cNvPicPr>
          <p:nvPr>
            <p:ph type="pic" sz="quarter" idx="19"/>
          </p:nvPr>
        </p:nvPicPr>
        <p:blipFill>
          <a:blip r:embed="rId3"/>
          <a:srcRect l="27393" r="27393"/>
          <a:stretch>
            <a:fillRect/>
          </a:stretch>
        </p:blipFill>
        <p:spPr>
          <a:xfrm>
            <a:off x="2299716" y="2286000"/>
            <a:ext cx="1737360" cy="1737360"/>
          </a:xfrm>
        </p:spPr>
      </p:pic>
      <p:sp>
        <p:nvSpPr>
          <p:cNvPr id="8" name="Text Placeholder 7">
            <a:extLst>
              <a:ext uri="{FF2B5EF4-FFF2-40B4-BE49-F238E27FC236}">
                <a16:creationId xmlns:a16="http://schemas.microsoft.com/office/drawing/2014/main" id="{565082E9-99DB-ADD2-F997-0FC6B11CC142}"/>
              </a:ext>
            </a:extLst>
          </p:cNvPr>
          <p:cNvSpPr>
            <a:spLocks noGrp="1"/>
          </p:cNvSpPr>
          <p:nvPr>
            <p:ph type="body" sz="quarter" idx="17"/>
          </p:nvPr>
        </p:nvSpPr>
        <p:spPr>
          <a:xfrm>
            <a:off x="2299716" y="4235450"/>
            <a:ext cx="1737360" cy="246221"/>
          </a:xfrm>
        </p:spPr>
        <p:txBody>
          <a:bodyPr>
            <a:normAutofit fontScale="92500" lnSpcReduction="10000"/>
          </a:bodyPr>
          <a:lstStyle/>
          <a:p>
            <a:r>
              <a:rPr lang="en-US"/>
              <a:t>Training</a:t>
            </a:r>
          </a:p>
        </p:txBody>
      </p:sp>
      <p:pic>
        <p:nvPicPr>
          <p:cNvPr id="43" name="Picture Placeholder 42" descr="A picture containing text&#10;&#10;Description automatically generated">
            <a:extLst>
              <a:ext uri="{FF2B5EF4-FFF2-40B4-BE49-F238E27FC236}">
                <a16:creationId xmlns:a16="http://schemas.microsoft.com/office/drawing/2014/main" id="{7EF82674-60FE-40DC-AC7A-14006549B540}"/>
              </a:ext>
            </a:extLst>
          </p:cNvPr>
          <p:cNvPicPr>
            <a:picLocks noGrp="1" noChangeAspect="1"/>
          </p:cNvPicPr>
          <p:nvPr>
            <p:ph type="pic" sz="quarter" idx="20"/>
          </p:nvPr>
        </p:nvPicPr>
        <p:blipFill>
          <a:blip r:embed="rId4"/>
          <a:srcRect l="27414" r="27414"/>
          <a:stretch>
            <a:fillRect/>
          </a:stretch>
        </p:blipFill>
        <p:spPr>
          <a:xfrm>
            <a:off x="4251425" y="2286000"/>
            <a:ext cx="1737360" cy="1737360"/>
          </a:xfrm>
        </p:spPr>
      </p:pic>
      <p:sp>
        <p:nvSpPr>
          <p:cNvPr id="9" name="Text Placeholder 8">
            <a:extLst>
              <a:ext uri="{FF2B5EF4-FFF2-40B4-BE49-F238E27FC236}">
                <a16:creationId xmlns:a16="http://schemas.microsoft.com/office/drawing/2014/main" id="{82F7BD9A-2EE3-2C5F-91ED-AA8428568615}"/>
              </a:ext>
            </a:extLst>
          </p:cNvPr>
          <p:cNvSpPr>
            <a:spLocks noGrp="1"/>
          </p:cNvSpPr>
          <p:nvPr>
            <p:ph type="body" sz="quarter" idx="18"/>
          </p:nvPr>
        </p:nvSpPr>
        <p:spPr>
          <a:xfrm>
            <a:off x="4251425" y="4235451"/>
            <a:ext cx="1737360" cy="246221"/>
          </a:xfrm>
        </p:spPr>
        <p:txBody>
          <a:bodyPr>
            <a:normAutofit fontScale="92500" lnSpcReduction="10000"/>
          </a:bodyPr>
          <a:lstStyle/>
          <a:p>
            <a:r>
              <a:rPr lang="en-US"/>
              <a:t>Certifications</a:t>
            </a:r>
          </a:p>
        </p:txBody>
      </p:sp>
      <p:pic>
        <p:nvPicPr>
          <p:cNvPr id="45" name="Picture Placeholder 44">
            <a:extLst>
              <a:ext uri="{FF2B5EF4-FFF2-40B4-BE49-F238E27FC236}">
                <a16:creationId xmlns:a16="http://schemas.microsoft.com/office/drawing/2014/main" id="{17B1A349-B51D-67B3-4A49-7C585E411C34}"/>
              </a:ext>
            </a:extLst>
          </p:cNvPr>
          <p:cNvPicPr>
            <a:picLocks noGrp="1" noChangeAspect="1"/>
          </p:cNvPicPr>
          <p:nvPr>
            <p:ph type="pic" sz="quarter" idx="21"/>
          </p:nvPr>
        </p:nvPicPr>
        <p:blipFill>
          <a:blip r:embed="rId5"/>
          <a:srcRect l="27414" r="27414"/>
          <a:stretch>
            <a:fillRect/>
          </a:stretch>
        </p:blipFill>
        <p:spPr>
          <a:xfrm>
            <a:off x="6203134" y="2286000"/>
            <a:ext cx="1737360" cy="1737360"/>
          </a:xfrm>
        </p:spPr>
      </p:pic>
      <p:sp>
        <p:nvSpPr>
          <p:cNvPr id="13" name="Text Placeholder 12">
            <a:extLst>
              <a:ext uri="{FF2B5EF4-FFF2-40B4-BE49-F238E27FC236}">
                <a16:creationId xmlns:a16="http://schemas.microsoft.com/office/drawing/2014/main" id="{2920D0E2-52E7-BC74-F6A5-EA5BA43B7762}"/>
              </a:ext>
            </a:extLst>
          </p:cNvPr>
          <p:cNvSpPr>
            <a:spLocks noGrp="1"/>
          </p:cNvSpPr>
          <p:nvPr>
            <p:ph type="body" sz="quarter" idx="22"/>
          </p:nvPr>
        </p:nvSpPr>
        <p:spPr>
          <a:xfrm>
            <a:off x="6203134" y="4235450"/>
            <a:ext cx="1737360" cy="246221"/>
          </a:xfrm>
        </p:spPr>
        <p:txBody>
          <a:bodyPr>
            <a:normAutofit fontScale="92500" lnSpcReduction="10000"/>
          </a:bodyPr>
          <a:lstStyle/>
          <a:p>
            <a:r>
              <a:rPr lang="en-US"/>
              <a:t>Q&amp;A</a:t>
            </a:r>
          </a:p>
        </p:txBody>
      </p:sp>
      <p:pic>
        <p:nvPicPr>
          <p:cNvPr id="50" name="Picture Placeholder 49" descr="Graphical user interface&#10;&#10;Description automatically generated">
            <a:extLst>
              <a:ext uri="{FF2B5EF4-FFF2-40B4-BE49-F238E27FC236}">
                <a16:creationId xmlns:a16="http://schemas.microsoft.com/office/drawing/2014/main" id="{480FCCEE-55CC-CDF3-6025-358521C072A4}"/>
              </a:ext>
            </a:extLst>
          </p:cNvPr>
          <p:cNvPicPr>
            <a:picLocks noGrp="1" noChangeAspect="1"/>
          </p:cNvPicPr>
          <p:nvPr>
            <p:ph type="pic" sz="quarter" idx="23"/>
          </p:nvPr>
        </p:nvPicPr>
        <p:blipFill>
          <a:blip r:embed="rId6"/>
          <a:srcRect l="27414" r="27414"/>
          <a:stretch>
            <a:fillRect/>
          </a:stretch>
        </p:blipFill>
        <p:spPr>
          <a:xfrm>
            <a:off x="8154843" y="2286000"/>
            <a:ext cx="1737360" cy="1737360"/>
          </a:xfrm>
        </p:spPr>
      </p:pic>
      <p:sp>
        <p:nvSpPr>
          <p:cNvPr id="15" name="Text Placeholder 14">
            <a:extLst>
              <a:ext uri="{FF2B5EF4-FFF2-40B4-BE49-F238E27FC236}">
                <a16:creationId xmlns:a16="http://schemas.microsoft.com/office/drawing/2014/main" id="{C7E9EECB-D2F2-EF34-650D-3088B304E2D8}"/>
              </a:ext>
            </a:extLst>
          </p:cNvPr>
          <p:cNvSpPr>
            <a:spLocks noGrp="1"/>
          </p:cNvSpPr>
          <p:nvPr>
            <p:ph type="body" sz="quarter" idx="24"/>
          </p:nvPr>
        </p:nvSpPr>
        <p:spPr>
          <a:xfrm>
            <a:off x="8154843" y="4235450"/>
            <a:ext cx="1737360" cy="246221"/>
          </a:xfrm>
        </p:spPr>
        <p:txBody>
          <a:bodyPr>
            <a:normAutofit fontScale="92500" lnSpcReduction="10000"/>
          </a:bodyPr>
          <a:lstStyle/>
          <a:p>
            <a:r>
              <a:rPr lang="en-US"/>
              <a:t>Code Samples</a:t>
            </a:r>
          </a:p>
        </p:txBody>
      </p:sp>
      <p:pic>
        <p:nvPicPr>
          <p:cNvPr id="51" name="Picture Placeholder 49">
            <a:extLst>
              <a:ext uri="{FF2B5EF4-FFF2-40B4-BE49-F238E27FC236}">
                <a16:creationId xmlns:a16="http://schemas.microsoft.com/office/drawing/2014/main" id="{FD828F6A-6544-8A92-882F-5A9EA088811D}"/>
              </a:ext>
            </a:extLst>
          </p:cNvPr>
          <p:cNvPicPr>
            <a:picLocks noChangeAspect="1"/>
          </p:cNvPicPr>
          <p:nvPr/>
        </p:nvPicPr>
        <p:blipFill>
          <a:blip r:embed="rId7"/>
          <a:srcRect l="27414" r="27414"/>
          <a:stretch/>
        </p:blipFill>
        <p:spPr bwMode="ltGray">
          <a:xfrm>
            <a:off x="10106552" y="2286000"/>
            <a:ext cx="1737360" cy="1737360"/>
          </a:xfrm>
          <a:prstGeom prst="ellipse">
            <a:avLst/>
          </a:prstGeom>
          <a:blipFill>
            <a:blip r:embed="rId8"/>
            <a:stretch>
              <a:fillRect/>
            </a:stretch>
          </a:blipFill>
        </p:spPr>
      </p:pic>
      <p:sp>
        <p:nvSpPr>
          <p:cNvPr id="52" name="Text Placeholder 14">
            <a:extLst>
              <a:ext uri="{FF2B5EF4-FFF2-40B4-BE49-F238E27FC236}">
                <a16:creationId xmlns:a16="http://schemas.microsoft.com/office/drawing/2014/main" id="{3DF08497-ACC5-8A27-4EB9-38E9E3E0DB8C}"/>
              </a:ext>
            </a:extLst>
          </p:cNvPr>
          <p:cNvSpPr txBox="1">
            <a:spLocks/>
          </p:cNvSpPr>
          <p:nvPr/>
        </p:nvSpPr>
        <p:spPr>
          <a:xfrm>
            <a:off x="10106552" y="4235450"/>
            <a:ext cx="1737360" cy="24622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Shows</a:t>
            </a:r>
          </a:p>
        </p:txBody>
      </p:sp>
    </p:spTree>
    <p:extLst>
      <p:ext uri="{BB962C8B-B14F-4D97-AF65-F5344CB8AC3E}">
        <p14:creationId xmlns:p14="http://schemas.microsoft.com/office/powerpoint/2010/main" val="2506578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shot of a GitHub preview of a Docs markdown">
            <a:extLst>
              <a:ext uri="{FF2B5EF4-FFF2-40B4-BE49-F238E27FC236}">
                <a16:creationId xmlns:a16="http://schemas.microsoft.com/office/drawing/2014/main" id="{70D78FF1-9346-46B7-908C-7F938F9ED0DD}"/>
              </a:ext>
            </a:extLst>
          </p:cNvPr>
          <p:cNvPicPr>
            <a:picLocks noChangeAspect="1"/>
          </p:cNvPicPr>
          <p:nvPr/>
        </p:nvPicPr>
        <p:blipFill>
          <a:blip r:embed="rId3"/>
          <a:stretch>
            <a:fillRect/>
          </a:stretch>
        </p:blipFill>
        <p:spPr>
          <a:xfrm>
            <a:off x="0" y="0"/>
            <a:ext cx="12190476" cy="8872745"/>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1130450" y="3326415"/>
            <a:ext cx="444531" cy="4718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itle 7">
            <a:extLst>
              <a:ext uri="{FF2B5EF4-FFF2-40B4-BE49-F238E27FC236}">
                <a16:creationId xmlns:a16="http://schemas.microsoft.com/office/drawing/2014/main" id="{39FFD62B-DD7E-4566-9611-2D2C45524399}"/>
              </a:ext>
            </a:extLst>
          </p:cNvPr>
          <p:cNvSpPr>
            <a:spLocks noGrp="1"/>
          </p:cNvSpPr>
          <p:nvPr>
            <p:ph type="title"/>
          </p:nvPr>
        </p:nvSpPr>
        <p:spPr>
          <a:xfrm>
            <a:off x="-5638800" y="-4219575"/>
            <a:ext cx="10515600" cy="1325563"/>
          </a:xfrm>
        </p:spPr>
        <p:txBody>
          <a:bodyPr/>
          <a:lstStyle/>
          <a:p>
            <a:r>
              <a:rPr lang="en-US"/>
              <a:t>GitHub Edit Article Pencil</a:t>
            </a:r>
          </a:p>
        </p:txBody>
      </p:sp>
    </p:spTree>
    <p:extLst>
      <p:ext uri="{BB962C8B-B14F-4D97-AF65-F5344CB8AC3E}">
        <p14:creationId xmlns:p14="http://schemas.microsoft.com/office/powerpoint/2010/main" val="3762851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1EC8-DE2F-47FB-BB1F-FC89A5395A96}"/>
              </a:ext>
            </a:extLst>
          </p:cNvPr>
          <p:cNvSpPr>
            <a:spLocks noGrp="1"/>
          </p:cNvSpPr>
          <p:nvPr>
            <p:ph type="title"/>
          </p:nvPr>
        </p:nvSpPr>
        <p:spPr/>
        <p:txBody>
          <a:bodyPr/>
          <a:lstStyle/>
          <a:p>
            <a:r>
              <a:rPr lang="en-US"/>
              <a:t>Edit article </a:t>
            </a:r>
            <a:br>
              <a:rPr lang="en-US"/>
            </a:br>
            <a:r>
              <a:rPr lang="en-US"/>
              <a:t>in GitHub</a:t>
            </a:r>
          </a:p>
        </p:txBody>
      </p:sp>
      <p:pic>
        <p:nvPicPr>
          <p:cNvPr id="4" name="Picture 3" descr="screenshot of a Pull Request Propose Changes screen&#10;">
            <a:extLst>
              <a:ext uri="{FF2B5EF4-FFF2-40B4-BE49-F238E27FC236}">
                <a16:creationId xmlns:a16="http://schemas.microsoft.com/office/drawing/2014/main" id="{1BFD65AA-B3F6-404B-9356-95D3DBB3C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997" y="0"/>
            <a:ext cx="7212800" cy="12165224"/>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6214111" y="2857317"/>
            <a:ext cx="842010" cy="32632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B3F1ED47-B860-45C0-80FA-89498E0FDD4C}"/>
              </a:ext>
            </a:extLst>
          </p:cNvPr>
          <p:cNvSpPr txBox="1"/>
          <p:nvPr/>
        </p:nvSpPr>
        <p:spPr>
          <a:xfrm>
            <a:off x="2847975" y="4752975"/>
            <a:ext cx="2085058" cy="369332"/>
          </a:xfrm>
          <a:prstGeom prst="rect">
            <a:avLst/>
          </a:prstGeom>
          <a:noFill/>
        </p:spPr>
        <p:txBody>
          <a:bodyPr wrap="none" rtlCol="0">
            <a:spAutoFit/>
          </a:bodyPr>
          <a:lstStyle/>
          <a:p>
            <a:r>
              <a:rPr lang="en-US"/>
              <a:t>Actual Markdown -&gt;</a:t>
            </a:r>
          </a:p>
        </p:txBody>
      </p:sp>
    </p:spTree>
    <p:extLst>
      <p:ext uri="{BB962C8B-B14F-4D97-AF65-F5344CB8AC3E}">
        <p14:creationId xmlns:p14="http://schemas.microsoft.com/office/powerpoint/2010/main" val="32567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p:txBody>
          <a:bodyPr/>
          <a:lstStyle/>
          <a:p>
            <a:r>
              <a:rPr lang="en-US"/>
              <a:t>GitHub Edit article bottom</a:t>
            </a:r>
          </a:p>
        </p:txBody>
      </p:sp>
      <p:pic>
        <p:nvPicPr>
          <p:cNvPr id="3" name="Picture 2" descr="screenshot of a Pull Request Propose Changes screen">
            <a:extLst>
              <a:ext uri="{FF2B5EF4-FFF2-40B4-BE49-F238E27FC236}">
                <a16:creationId xmlns:a16="http://schemas.microsoft.com/office/drawing/2014/main" id="{E3E3B713-9FD0-4A05-A1B9-C22CB218A6AC}"/>
              </a:ext>
            </a:extLst>
          </p:cNvPr>
          <p:cNvPicPr>
            <a:picLocks noChangeAspect="1"/>
          </p:cNvPicPr>
          <p:nvPr/>
        </p:nvPicPr>
        <p:blipFill rotWithShape="1">
          <a:blip r:embed="rId3">
            <a:extLst>
              <a:ext uri="{28A0092B-C50C-407E-A947-70E740481C1C}">
                <a14:useLocalDpi xmlns:a14="http://schemas.microsoft.com/office/drawing/2010/main" val="0"/>
              </a:ext>
            </a:extLst>
          </a:blip>
          <a:srcRect b="8217"/>
          <a:stretch/>
        </p:blipFill>
        <p:spPr>
          <a:xfrm>
            <a:off x="0" y="-12015562"/>
            <a:ext cx="12192000" cy="18873562"/>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858A9652-352A-4B98-AC50-03089A59E123}"/>
                  </a:ext>
                  <a:ext uri="{C183D7F6-B498-43B3-948B-1728B52AA6E4}">
                    <adec:decorative xmlns:adec="http://schemas.microsoft.com/office/drawing/2017/decorative" val="1"/>
                  </a:ext>
                </a:extLst>
              </p14:cNvPr>
              <p14:cNvContentPartPr/>
              <p14:nvPr/>
            </p14:nvContentPartPr>
            <p14:xfrm>
              <a:off x="404579" y="4496478"/>
              <a:ext cx="1366163" cy="360"/>
            </p14:xfrm>
          </p:contentPart>
        </mc:Choice>
        <mc:Fallback xmlns="">
          <p:pic>
            <p:nvPicPr>
              <p:cNvPr id="12" name="Ink 11">
                <a:extLst>
                  <a:ext uri="{FF2B5EF4-FFF2-40B4-BE49-F238E27FC236}">
                    <a16:creationId xmlns:a16="http://schemas.microsoft.com/office/drawing/2014/main" id="{858A9652-352A-4B98-AC50-03089A59E123}"/>
                  </a:ext>
                  <a:ext uri="{C183D7F6-B498-43B3-948B-1728B52AA6E4}">
                    <adec:decorative xmlns:adec="http://schemas.microsoft.com/office/drawing/2017/decorative" val="1"/>
                  </a:ext>
                </a:extLst>
              </p:cNvPr>
              <p:cNvPicPr/>
              <p:nvPr/>
            </p:nvPicPr>
            <p:blipFill>
              <a:blip r:embed="rId5"/>
              <a:stretch>
                <a:fillRect/>
              </a:stretch>
            </p:blipFill>
            <p:spPr>
              <a:xfrm>
                <a:off x="332562" y="4352478"/>
                <a:ext cx="1509837" cy="288000"/>
              </a:xfrm>
              <a:prstGeom prst="rect">
                <a:avLst/>
              </a:prstGeom>
            </p:spPr>
          </p:pic>
        </mc:Fallback>
      </mc:AlternateContent>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125635" y="5655377"/>
            <a:ext cx="2046065"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9029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9" name="Picture 8" descr="A screenshot of a Pull Request log">
            <a:extLst>
              <a:ext uri="{FF2B5EF4-FFF2-40B4-BE49-F238E27FC236}">
                <a16:creationId xmlns:a16="http://schemas.microsoft.com/office/drawing/2014/main" id="{EDA9759D-29C8-4333-AFA6-B5C16E76DF30}"/>
              </a:ext>
            </a:extLst>
          </p:cNvPr>
          <p:cNvPicPr>
            <a:picLocks noChangeAspect="1"/>
          </p:cNvPicPr>
          <p:nvPr/>
        </p:nvPicPr>
        <p:blipFill>
          <a:blip r:embed="rId3"/>
          <a:stretch>
            <a:fillRect/>
          </a:stretch>
        </p:blipFill>
        <p:spPr>
          <a:xfrm>
            <a:off x="0" y="0"/>
            <a:ext cx="12205698" cy="40965895"/>
          </a:xfrm>
          <a:prstGeom prst="rect">
            <a:avLst/>
          </a:prstGeom>
        </p:spPr>
      </p:pic>
    </p:spTree>
    <p:extLst>
      <p:ext uri="{BB962C8B-B14F-4D97-AF65-F5344CB8AC3E}">
        <p14:creationId xmlns:p14="http://schemas.microsoft.com/office/powerpoint/2010/main" val="4034044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Pull Request log">
            <a:extLst>
              <a:ext uri="{FF2B5EF4-FFF2-40B4-BE49-F238E27FC236}">
                <a16:creationId xmlns:a16="http://schemas.microsoft.com/office/drawing/2014/main" id="{BA8D77A8-3CB6-4997-83DE-52A13421E1E1}"/>
              </a:ext>
            </a:extLst>
          </p:cNvPr>
          <p:cNvPicPr>
            <a:picLocks noChangeAspect="1"/>
          </p:cNvPicPr>
          <p:nvPr/>
        </p:nvPicPr>
        <p:blipFill>
          <a:blip r:embed="rId3"/>
          <a:stretch>
            <a:fillRect/>
          </a:stretch>
        </p:blipFill>
        <p:spPr>
          <a:xfrm>
            <a:off x="0" y="-716768"/>
            <a:ext cx="12219396" cy="4101186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1</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4775200" y="1832613"/>
            <a:ext cx="2095500" cy="349397"/>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5" name="Straight Arrow Connector 4">
            <a:extLst>
              <a:ext uri="{FF2B5EF4-FFF2-40B4-BE49-F238E27FC236}">
                <a16:creationId xmlns:a16="http://schemas.microsoft.com/office/drawing/2014/main" id="{42946A8D-436F-4292-9F7B-BEB006932A9F}"/>
              </a:ext>
              <a:ext uri="{C183D7F6-B498-43B3-948B-1728B52AA6E4}">
                <adec:decorative xmlns:adec="http://schemas.microsoft.com/office/drawing/2017/decorative" val="1"/>
              </a:ext>
            </a:extLst>
          </p:cNvPr>
          <p:cNvCxnSpPr/>
          <p:nvPr/>
        </p:nvCxnSpPr>
        <p:spPr>
          <a:xfrm>
            <a:off x="357194" y="4626766"/>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29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Pull Request log">
            <a:extLst>
              <a:ext uri="{FF2B5EF4-FFF2-40B4-BE49-F238E27FC236}">
                <a16:creationId xmlns:a16="http://schemas.microsoft.com/office/drawing/2014/main" id="{D67E35BA-F355-44E1-82B0-A0E06EFAD090}"/>
              </a:ext>
            </a:extLst>
          </p:cNvPr>
          <p:cNvPicPr>
            <a:picLocks noChangeAspect="1"/>
          </p:cNvPicPr>
          <p:nvPr/>
        </p:nvPicPr>
        <p:blipFill>
          <a:blip r:embed="rId3"/>
          <a:stretch>
            <a:fillRect/>
          </a:stretch>
        </p:blipFill>
        <p:spPr>
          <a:xfrm>
            <a:off x="1" y="-30836117"/>
            <a:ext cx="12191999" cy="40919917"/>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2</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7524751" y="6182661"/>
            <a:ext cx="1188801" cy="42315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21" name="Straight Arrow Connector 20">
            <a:extLst>
              <a:ext uri="{FF2B5EF4-FFF2-40B4-BE49-F238E27FC236}">
                <a16:creationId xmlns:a16="http://schemas.microsoft.com/office/drawing/2014/main" id="{A389F5E5-1D54-4F2E-B9E2-22217323BBC3}"/>
              </a:ext>
              <a:ext uri="{C183D7F6-B498-43B3-948B-1728B52AA6E4}">
                <adec:decorative xmlns:adec="http://schemas.microsoft.com/office/drawing/2017/decorative" val="1"/>
              </a:ext>
            </a:extLst>
          </p:cNvPr>
          <p:cNvCxnSpPr/>
          <p:nvPr/>
        </p:nvCxnSpPr>
        <p:spPr>
          <a:xfrm>
            <a:off x="247651" y="1930737"/>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1DDA734-EE41-46DC-8EC0-F9243D1B1C08}"/>
              </a:ext>
              <a:ext uri="{C183D7F6-B498-43B3-948B-1728B52AA6E4}">
                <adec:decorative xmlns:adec="http://schemas.microsoft.com/office/drawing/2017/decorative" val="1"/>
              </a:ext>
            </a:extLst>
          </p:cNvPr>
          <p:cNvSpPr/>
          <p:nvPr/>
        </p:nvSpPr>
        <p:spPr>
          <a:xfrm>
            <a:off x="2104573" y="3228340"/>
            <a:ext cx="3221808" cy="301905"/>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8792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he Files Changed tab of a merged pull request">
            <a:extLst>
              <a:ext uri="{FF2B5EF4-FFF2-40B4-BE49-F238E27FC236}">
                <a16:creationId xmlns:a16="http://schemas.microsoft.com/office/drawing/2014/main" id="{6601681F-F212-4C53-BA1D-041FCFDF4D2C}"/>
              </a:ext>
            </a:extLst>
          </p:cNvPr>
          <p:cNvPicPr>
            <a:picLocks noChangeAspect="1"/>
          </p:cNvPicPr>
          <p:nvPr/>
        </p:nvPicPr>
        <p:blipFill>
          <a:blip r:embed="rId3"/>
          <a:stretch>
            <a:fillRect/>
          </a:stretch>
        </p:blipFill>
        <p:spPr>
          <a:xfrm>
            <a:off x="0" y="123154"/>
            <a:ext cx="12192000" cy="661169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720762" y="981877"/>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24223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he Files Changed tab of a merged pull request">
            <a:extLst>
              <a:ext uri="{FF2B5EF4-FFF2-40B4-BE49-F238E27FC236}">
                <a16:creationId xmlns:a16="http://schemas.microsoft.com/office/drawing/2014/main" id="{CA2DA3DB-4F06-4226-9B5B-CF60DDDA0701}"/>
              </a:ext>
            </a:extLst>
          </p:cNvPr>
          <p:cNvPicPr>
            <a:picLocks noChangeAspect="1"/>
          </p:cNvPicPr>
          <p:nvPr/>
        </p:nvPicPr>
        <p:blipFill>
          <a:blip r:embed="rId3"/>
          <a:stretch>
            <a:fillRect/>
          </a:stretch>
        </p:blipFill>
        <p:spPr>
          <a:xfrm>
            <a:off x="-4372965" y="0"/>
            <a:ext cx="16564965" cy="898313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4</a:t>
            </a:r>
          </a:p>
        </p:txBody>
      </p:sp>
      <p:sp>
        <p:nvSpPr>
          <p:cNvPr id="7" name="Rectangle 6">
            <a:extLst>
              <a:ext uri="{FF2B5EF4-FFF2-40B4-BE49-F238E27FC236}">
                <a16:creationId xmlns:a16="http://schemas.microsoft.com/office/drawing/2014/main" id="{1052132E-40E4-4D06-9889-529950EA5E98}"/>
              </a:ext>
              <a:ext uri="{C183D7F6-B498-43B3-948B-1728B52AA6E4}">
                <adec:decorative xmlns:adec="http://schemas.microsoft.com/office/drawing/2017/decorative" val="1"/>
              </a:ext>
            </a:extLst>
          </p:cNvPr>
          <p:cNvSpPr/>
          <p:nvPr/>
        </p:nvSpPr>
        <p:spPr>
          <a:xfrm>
            <a:off x="11553372" y="2317192"/>
            <a:ext cx="471356"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6224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Edit PR in-line</a:t>
            </a:r>
          </a:p>
        </p:txBody>
      </p:sp>
      <p:pic>
        <p:nvPicPr>
          <p:cNvPr id="5" name="Picture 4" descr="Animated gif of using the PR line suggestion feature.">
            <a:extLst>
              <a:ext uri="{FF2B5EF4-FFF2-40B4-BE49-F238E27FC236}">
                <a16:creationId xmlns:a16="http://schemas.microsoft.com/office/drawing/2014/main" id="{D8F50EAC-7B0C-4433-AD45-55504BBF49A9}"/>
              </a:ext>
            </a:extLst>
          </p:cNvPr>
          <p:cNvPicPr>
            <a:picLocks noChangeAspect="1"/>
          </p:cNvPicPr>
          <p:nvPr/>
        </p:nvPicPr>
        <p:blipFill>
          <a:blip r:embed="rId3"/>
          <a:stretch>
            <a:fillRect/>
          </a:stretch>
        </p:blipFill>
        <p:spPr>
          <a:xfrm>
            <a:off x="0" y="0"/>
            <a:ext cx="12175411" cy="7029450"/>
          </a:xfrm>
          <a:prstGeom prst="rect">
            <a:avLst/>
          </a:prstGeom>
        </p:spPr>
      </p:pic>
    </p:spTree>
    <p:extLst>
      <p:ext uri="{BB962C8B-B14F-4D97-AF65-F5344CB8AC3E}">
        <p14:creationId xmlns:p14="http://schemas.microsoft.com/office/powerpoint/2010/main" val="368822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Wrap-up</a:t>
            </a: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107186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a:p>
          <a:p>
            <a:pPr marL="514350" indent="-514350">
              <a:buFont typeface="+mj-lt"/>
              <a:buAutoNum type="arabicPeriod"/>
            </a:pPr>
            <a:r>
              <a:rPr lang="en-US" sz="3600"/>
              <a:t>GitHub</a:t>
            </a:r>
            <a:r>
              <a:rPr lang="en-US" sz="3600" b="1"/>
              <a:t> issue</a:t>
            </a:r>
            <a:r>
              <a:rPr lang="en-US" sz="3600"/>
              <a:t>: “This page” github.com/</a:t>
            </a:r>
            <a:r>
              <a:rPr lang="en-US" sz="3600" err="1"/>
              <a:t>MicrosoftDocs</a:t>
            </a:r>
            <a:endParaRPr lang="en-US" sz="3600"/>
          </a:p>
          <a:p>
            <a:pPr marL="514350" indent="-514350">
              <a:buFont typeface="+mj-lt"/>
              <a:buAutoNum type="arabicPeriod"/>
            </a:pPr>
            <a:r>
              <a:rPr lang="en-US" sz="3600"/>
              <a:t>Contribute directly to articles via a GitHub </a:t>
            </a:r>
            <a:r>
              <a:rPr lang="en-US" sz="3600" b="1"/>
              <a:t>Pull Request.</a:t>
            </a:r>
          </a:p>
          <a:p>
            <a:pPr marL="514350" indent="-514350">
              <a:buFont typeface="+mj-lt"/>
              <a:buAutoNum type="arabicPeriod"/>
            </a:pPr>
            <a:endParaRPr lang="en-US" sz="3600" b="1"/>
          </a:p>
          <a:p>
            <a:pPr marL="514350" indent="-514350">
              <a:buFont typeface="+mj-lt"/>
              <a:buAutoNum type="arabicPeriod"/>
            </a:pPr>
            <a:endParaRPr lang="en-US" sz="3600" b="1"/>
          </a:p>
          <a:p>
            <a:pPr marL="0" indent="0">
              <a:buNone/>
            </a:pPr>
            <a:r>
              <a:rPr lang="en-US" sz="3600" b="1"/>
              <a:t>When your PR is in, say Hi! </a:t>
            </a:r>
          </a:p>
          <a:p>
            <a:pPr marL="0" indent="0">
              <a:buNone/>
            </a:pPr>
            <a:r>
              <a:rPr lang="en-US" sz="3600" b="1"/>
              <a:t>#PingMSFTDocs on Twitter or GitHub</a:t>
            </a:r>
            <a:endParaRPr lang="en-US" sz="3600"/>
          </a:p>
        </p:txBody>
      </p:sp>
    </p:spTree>
    <p:extLst>
      <p:ext uri="{BB962C8B-B14F-4D97-AF65-F5344CB8AC3E}">
        <p14:creationId xmlns:p14="http://schemas.microsoft.com/office/powerpoint/2010/main" val="118344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ED01C-1CD7-3A46-9AAF-3EF1DADCE5FA}"/>
              </a:ext>
            </a:extLst>
          </p:cNvPr>
          <p:cNvSpPr>
            <a:spLocks noGrp="1"/>
          </p:cNvSpPr>
          <p:nvPr>
            <p:ph type="title"/>
          </p:nvPr>
        </p:nvSpPr>
        <p:spPr>
          <a:xfrm>
            <a:off x="4113711" y="1099593"/>
            <a:ext cx="6667230" cy="714094"/>
          </a:xfrm>
        </p:spPr>
        <p:txBody>
          <a:bodyPr/>
          <a:lstStyle/>
          <a:p>
            <a:r>
              <a:rPr lang="en-US" sz="5400"/>
              <a:t>Introductions</a:t>
            </a:r>
          </a:p>
        </p:txBody>
      </p:sp>
      <p:pic>
        <p:nvPicPr>
          <p:cNvPr id="7" name="Picture 6">
            <a:extLst>
              <a:ext uri="{FF2B5EF4-FFF2-40B4-BE49-F238E27FC236}">
                <a16:creationId xmlns:a16="http://schemas.microsoft.com/office/drawing/2014/main" id="{C92F2DBC-CA5D-40E6-A0E7-FD3D2453C7F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56321" y="0"/>
            <a:ext cx="3535679" cy="2059619"/>
          </a:xfrm>
          <a:prstGeom prst="rect">
            <a:avLst/>
          </a:prstGeom>
        </p:spPr>
      </p:pic>
      <p:pic>
        <p:nvPicPr>
          <p:cNvPr id="6" name="Picture 5">
            <a:extLst>
              <a:ext uri="{FF2B5EF4-FFF2-40B4-BE49-F238E27FC236}">
                <a16:creationId xmlns:a16="http://schemas.microsoft.com/office/drawing/2014/main" id="{084C86FC-DFFA-CF47-A2D5-18555E5C289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990974" y="2166417"/>
            <a:ext cx="4568825" cy="4568825"/>
          </a:xfrm>
          <a:prstGeom prst="rect">
            <a:avLst/>
          </a:prstGeom>
        </p:spPr>
      </p:pic>
    </p:spTree>
    <p:extLst>
      <p:ext uri="{BB962C8B-B14F-4D97-AF65-F5344CB8AC3E}">
        <p14:creationId xmlns:p14="http://schemas.microsoft.com/office/powerpoint/2010/main" val="39296865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64823" y="378978"/>
            <a:ext cx="10515600" cy="1325563"/>
          </a:xfrm>
        </p:spPr>
        <p:txBody>
          <a:bodyPr>
            <a:normAutofit/>
          </a:bodyPr>
          <a:lstStyle/>
          <a:p>
            <a:r>
              <a:rPr lang="en-US" sz="6000"/>
              <a:t>Credit Due!</a:t>
            </a:r>
          </a:p>
        </p:txBody>
      </p:sp>
      <p:pic>
        <p:nvPicPr>
          <p:cNvPr id="6" name="Picture 5">
            <a:extLst>
              <a:ext uri="{FF2B5EF4-FFF2-40B4-BE49-F238E27FC236}">
                <a16:creationId xmlns:a16="http://schemas.microsoft.com/office/drawing/2014/main" id="{1984A59C-F10A-C845-B1FB-152C443A544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59962" y="5462944"/>
            <a:ext cx="1016000" cy="1016000"/>
          </a:xfrm>
          <a:prstGeom prst="rect">
            <a:avLst/>
          </a:prstGeom>
        </p:spPr>
      </p:pic>
      <p:pic>
        <p:nvPicPr>
          <p:cNvPr id="4" name="Picture 3" descr="A screenshot of the Contained Databases popup &quot;Contributors to this article&quot; window">
            <a:extLst>
              <a:ext uri="{FF2B5EF4-FFF2-40B4-BE49-F238E27FC236}">
                <a16:creationId xmlns:a16="http://schemas.microsoft.com/office/drawing/2014/main" id="{3BE89B67-C331-43AD-B802-7748FFC27AA2}"/>
              </a:ext>
            </a:extLst>
          </p:cNvPr>
          <p:cNvPicPr>
            <a:picLocks noChangeAspect="1"/>
          </p:cNvPicPr>
          <p:nvPr/>
        </p:nvPicPr>
        <p:blipFill>
          <a:blip r:embed="rId4"/>
          <a:stretch>
            <a:fillRect/>
          </a:stretch>
        </p:blipFill>
        <p:spPr>
          <a:xfrm>
            <a:off x="3951923" y="1418791"/>
            <a:ext cx="10691832" cy="6858000"/>
          </a:xfrm>
          <a:prstGeom prst="rect">
            <a:avLst/>
          </a:prstGeom>
        </p:spPr>
      </p:pic>
      <p:pic>
        <p:nvPicPr>
          <p:cNvPr id="9" name="Picture 8" descr="A snippet of the title of the Article, showing the &quot;8 contributors&quot; link selected">
            <a:extLst>
              <a:ext uri="{FF2B5EF4-FFF2-40B4-BE49-F238E27FC236}">
                <a16:creationId xmlns:a16="http://schemas.microsoft.com/office/drawing/2014/main" id="{088C6FA3-CDC1-4AEA-8EFB-7F3BFE232BAA}"/>
              </a:ext>
            </a:extLst>
          </p:cNvPr>
          <p:cNvPicPr>
            <a:picLocks noChangeAspect="1"/>
          </p:cNvPicPr>
          <p:nvPr/>
        </p:nvPicPr>
        <p:blipFill>
          <a:blip r:embed="rId5"/>
          <a:stretch>
            <a:fillRect/>
          </a:stretch>
        </p:blipFill>
        <p:spPr>
          <a:xfrm>
            <a:off x="0" y="2555954"/>
            <a:ext cx="5658785" cy="1325563"/>
          </a:xfrm>
          <a:prstGeom prst="rect">
            <a:avLst/>
          </a:prstGeom>
        </p:spPr>
      </p:pic>
      <p:sp>
        <p:nvSpPr>
          <p:cNvPr id="10" name="Arrow: Right 9">
            <a:extLst>
              <a:ext uri="{FF2B5EF4-FFF2-40B4-BE49-F238E27FC236}">
                <a16:creationId xmlns:a16="http://schemas.microsoft.com/office/drawing/2014/main" id="{0B56BE4A-6A06-4BDF-A0AA-3E26DE1FEDC8}"/>
              </a:ext>
              <a:ext uri="{C183D7F6-B498-43B3-948B-1728B52AA6E4}">
                <adec:decorative xmlns:adec="http://schemas.microsoft.com/office/drawing/2017/decorative" val="1"/>
              </a:ext>
            </a:extLst>
          </p:cNvPr>
          <p:cNvSpPr/>
          <p:nvPr/>
        </p:nvSpPr>
        <p:spPr>
          <a:xfrm>
            <a:off x="5454977" y="3351004"/>
            <a:ext cx="2590800" cy="367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76250" y="365125"/>
            <a:ext cx="11144250" cy="1325563"/>
          </a:xfrm>
        </p:spPr>
        <p:txBody>
          <a:bodyPr>
            <a:normAutofit/>
          </a:bodyPr>
          <a:lstStyle/>
          <a:p>
            <a:r>
              <a:rPr lang="en-US" sz="5400"/>
              <a:t>Stop worrying and love the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690688"/>
            <a:ext cx="10515600" cy="4690285"/>
          </a:xfrm>
        </p:spPr>
        <p:txBody>
          <a:bodyPr>
            <a:normAutofit/>
          </a:bodyPr>
          <a:lstStyle/>
          <a:p>
            <a:r>
              <a:rPr lang="en-US" sz="3600"/>
              <a:t>If you're not sure how it should change, give it a shot. </a:t>
            </a:r>
          </a:p>
          <a:p>
            <a:r>
              <a:rPr lang="en-US" sz="3600"/>
              <a:t>Image or graphic needs to be updated? We got it.</a:t>
            </a:r>
          </a:p>
          <a:p>
            <a:r>
              <a:rPr lang="en-US" sz="3600" err="1"/>
              <a:t>cApItAlIzAtIoN</a:t>
            </a:r>
            <a:r>
              <a:rPr lang="en-US" sz="3600"/>
              <a:t> </a:t>
            </a:r>
            <a:r>
              <a:rPr lang="en-US" sz="3600" err="1"/>
              <a:t>iS</a:t>
            </a:r>
            <a:r>
              <a:rPr lang="en-US" sz="3600"/>
              <a:t> </a:t>
            </a:r>
            <a:r>
              <a:rPr lang="en-US" sz="3600" err="1"/>
              <a:t>tOuGh</a:t>
            </a:r>
            <a:r>
              <a:rPr lang="en-US" sz="3600"/>
              <a:t>. We get it.</a:t>
            </a:r>
          </a:p>
          <a:p>
            <a:pPr marL="685800" marR="0">
              <a:spcBef>
                <a:spcPts val="0"/>
              </a:spcBef>
              <a:spcAft>
                <a:spcPts val="0"/>
              </a:spcAft>
            </a:pPr>
            <a:r>
              <a:rPr lang="en-US"/>
              <a:t>“Azure SQL Managed Instance” vs “a managed instance”</a:t>
            </a:r>
          </a:p>
          <a:p>
            <a:pPr marL="685800" marR="0">
              <a:spcBef>
                <a:spcPts val="0"/>
              </a:spcBef>
              <a:spcAft>
                <a:spcPts val="0"/>
              </a:spcAft>
            </a:pPr>
            <a:r>
              <a:rPr lang="en-US"/>
              <a:t>“Azure Functions” vs “a function”</a:t>
            </a:r>
          </a:p>
          <a:p>
            <a:pPr marL="685800" marR="0">
              <a:spcBef>
                <a:spcPts val="0"/>
              </a:spcBef>
              <a:spcAft>
                <a:spcPts val="0"/>
              </a:spcAft>
            </a:pPr>
            <a:r>
              <a:rPr lang="en-US">
                <a:latin typeface="Calibri" panose="020F0502020204030204" pitchFamily="34" charset="0"/>
              </a:rPr>
              <a:t>When you go to Taco Time, you eat a taco, not a Taco.</a:t>
            </a:r>
            <a:endParaRPr lang="en-US"/>
          </a:p>
          <a:p>
            <a:r>
              <a:rPr lang="en-US" sz="3600"/>
              <a:t>Above all, be simple and human. </a:t>
            </a:r>
          </a:p>
          <a:p>
            <a:pPr marL="457200" lvl="1" indent="0">
              <a:buNone/>
            </a:pPr>
            <a:endParaRPr lang="en-US" sz="1100"/>
          </a:p>
        </p:txBody>
      </p:sp>
      <p:pic>
        <p:nvPicPr>
          <p:cNvPr id="4" name="Picture 3">
            <a:extLst>
              <a:ext uri="{FF2B5EF4-FFF2-40B4-BE49-F238E27FC236}">
                <a16:creationId xmlns:a16="http://schemas.microsoft.com/office/drawing/2014/main" id="{CCD4C0EA-0CF0-7B4F-BB6F-03674028FCF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4545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38B6-690E-4584-8943-10E17AEECAA9}"/>
              </a:ext>
            </a:extLst>
          </p:cNvPr>
          <p:cNvSpPr>
            <a:spLocks noGrp="1"/>
          </p:cNvSpPr>
          <p:nvPr>
            <p:ph type="title"/>
          </p:nvPr>
        </p:nvSpPr>
        <p:spPr/>
        <p:txBody>
          <a:bodyPr>
            <a:normAutofit fontScale="90000"/>
          </a:bodyPr>
          <a:lstStyle/>
          <a:p>
            <a:r>
              <a:rPr lang="en-US" sz="6000"/>
              <a:t>Localization/Translation Feedback	</a:t>
            </a:r>
          </a:p>
        </p:txBody>
      </p:sp>
      <p:sp>
        <p:nvSpPr>
          <p:cNvPr id="3" name="Content Placeholder 2">
            <a:extLst>
              <a:ext uri="{FF2B5EF4-FFF2-40B4-BE49-F238E27FC236}">
                <a16:creationId xmlns:a16="http://schemas.microsoft.com/office/drawing/2014/main" id="{BCD720A6-1C38-4262-BD56-7C42F1389736}"/>
              </a:ext>
            </a:extLst>
          </p:cNvPr>
          <p:cNvSpPr>
            <a:spLocks noGrp="1"/>
          </p:cNvSpPr>
          <p:nvPr>
            <p:ph idx="1"/>
          </p:nvPr>
        </p:nvSpPr>
        <p:spPr/>
        <p:txBody>
          <a:bodyPr>
            <a:normAutofit/>
          </a:bodyPr>
          <a:lstStyle/>
          <a:p>
            <a:r>
              <a:rPr lang="en-US" sz="3600"/>
              <a:t>Translation issues are submitted via email </a:t>
            </a:r>
          </a:p>
          <a:p>
            <a:pPr lvl="1"/>
            <a:r>
              <a:rPr lang="en-US" sz="3200"/>
              <a:t>Email template: </a:t>
            </a:r>
            <a:r>
              <a:rPr lang="en-US" sz="3200">
                <a:hlinkClick r:id="rId3"/>
              </a:rPr>
              <a:t>aka.ms/</a:t>
            </a:r>
            <a:r>
              <a:rPr lang="en-US" sz="3200" err="1">
                <a:hlinkClick r:id="rId3"/>
              </a:rPr>
              <a:t>DocSiteLocFeedback</a:t>
            </a:r>
            <a:r>
              <a:rPr lang="en-US" sz="3200"/>
              <a:t> </a:t>
            </a:r>
          </a:p>
          <a:p>
            <a:pPr lvl="1"/>
            <a:r>
              <a:rPr lang="en-US" sz="3200"/>
              <a:t>Submit feedback in any language.</a:t>
            </a:r>
          </a:p>
          <a:p>
            <a:pPr lvl="1"/>
            <a:r>
              <a:rPr lang="en-US" sz="3200"/>
              <a:t>Email automatically creates Azure DevOps work item for DevRel Localization Team. </a:t>
            </a:r>
          </a:p>
          <a:p>
            <a:r>
              <a:rPr lang="en-US" sz="3600"/>
              <a:t>Non-English technical feedback? No problem. </a:t>
            </a:r>
          </a:p>
          <a:p>
            <a:pPr lvl="1"/>
            <a:r>
              <a:rPr lang="en-US" sz="3200"/>
              <a:t>Use same email template: </a:t>
            </a:r>
            <a:r>
              <a:rPr lang="en-US" sz="3200">
                <a:hlinkClick r:id="rId3"/>
              </a:rPr>
              <a:t>aka.ms/</a:t>
            </a:r>
            <a:r>
              <a:rPr lang="en-US" sz="3200" err="1">
                <a:hlinkClick r:id="rId3"/>
              </a:rPr>
              <a:t>DocSiteLocFeedback</a:t>
            </a:r>
            <a:r>
              <a:rPr lang="en-US" sz="3200"/>
              <a:t> </a:t>
            </a:r>
          </a:p>
          <a:p>
            <a:pPr lvl="1"/>
            <a:r>
              <a:rPr lang="en-US" sz="3200"/>
              <a:t>It will be translated and passed along internally.</a:t>
            </a:r>
          </a:p>
          <a:p>
            <a:pPr marL="457200" lvl="1" indent="0">
              <a:buNone/>
            </a:pPr>
            <a:endParaRPr lang="en-US" sz="3200"/>
          </a:p>
        </p:txBody>
      </p:sp>
      <p:pic>
        <p:nvPicPr>
          <p:cNvPr id="4" name="Picture 3">
            <a:extLst>
              <a:ext uri="{FF2B5EF4-FFF2-40B4-BE49-F238E27FC236}">
                <a16:creationId xmlns:a16="http://schemas.microsoft.com/office/drawing/2014/main" id="{084C86FC-DFFA-CF47-A2D5-18555E5C289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0033000" y="1222375"/>
            <a:ext cx="2032000" cy="2032000"/>
          </a:xfrm>
          <a:prstGeom prst="rect">
            <a:avLst/>
          </a:prstGeom>
        </p:spPr>
      </p:pic>
    </p:spTree>
    <p:extLst>
      <p:ext uri="{BB962C8B-B14F-4D97-AF65-F5344CB8AC3E}">
        <p14:creationId xmlns:p14="http://schemas.microsoft.com/office/powerpoint/2010/main" val="1351279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eloper Relations Content and Learning">
            <a:extLst>
              <a:ext uri="{FF2B5EF4-FFF2-40B4-BE49-F238E27FC236}">
                <a16:creationId xmlns:a16="http://schemas.microsoft.com/office/drawing/2014/main" id="{D50585FE-62D1-46FC-86AA-D5B5A89B6A7D}"/>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4" name="Title 3">
            <a:extLst>
              <a:ext uri="{FF2B5EF4-FFF2-40B4-BE49-F238E27FC236}">
                <a16:creationId xmlns:a16="http://schemas.microsoft.com/office/drawing/2014/main" id="{223A4D9A-7A0D-AE45-A038-8578483BB625}"/>
              </a:ext>
            </a:extLst>
          </p:cNvPr>
          <p:cNvSpPr>
            <a:spLocks noGrp="1"/>
          </p:cNvSpPr>
          <p:nvPr>
            <p:ph type="title"/>
          </p:nvPr>
        </p:nvSpPr>
        <p:spPr>
          <a:xfrm>
            <a:off x="4550003" y="1569857"/>
            <a:ext cx="6667230" cy="714094"/>
          </a:xfrm>
        </p:spPr>
        <p:txBody>
          <a:bodyPr/>
          <a:lstStyle/>
          <a:p>
            <a:r>
              <a:rPr lang="en-US" sz="5400"/>
              <a:t>GitHub Hosts </a:t>
            </a:r>
            <a:br>
              <a:rPr lang="en-US" sz="5400"/>
            </a:br>
            <a:r>
              <a:rPr lang="en-US" sz="5400"/>
              <a:t>Microsoft Docs</a:t>
            </a:r>
          </a:p>
        </p:txBody>
      </p:sp>
      <p:pic>
        <p:nvPicPr>
          <p:cNvPr id="2" name="Picture 1">
            <a:extLst>
              <a:ext uri="{FF2B5EF4-FFF2-40B4-BE49-F238E27FC236}">
                <a16:creationId xmlns:a16="http://schemas.microsoft.com/office/drawing/2014/main" id="{84E20F97-9283-4C24-BF80-9DB5EE7E08A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45503311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6000"/>
              <a:t>Docs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vert="horz" lIns="91440" tIns="45720" rIns="91440" bIns="45720" rtlCol="0" anchor="t">
            <a:normAutofit/>
          </a:bodyPr>
          <a:lstStyle/>
          <a:p>
            <a:r>
              <a:rPr lang="en-US" sz="4400"/>
              <a:t>VS Code or Azure Data Studio, </a:t>
            </a:r>
            <a:r>
              <a:rPr lang="en-US" sz="4400" err="1"/>
              <a:t>gitbash</a:t>
            </a:r>
            <a:r>
              <a:rPr lang="en-US" sz="4400"/>
              <a:t>, GitHub</a:t>
            </a:r>
            <a:endParaRPr lang="en-US" sz="4400">
              <a:cs typeface="Calibri"/>
            </a:endParaRPr>
          </a:p>
          <a:p>
            <a:r>
              <a:rPr lang="en-US" sz="4400"/>
              <a:t>Rich metadata and SEO tracking, Kusto</a:t>
            </a:r>
            <a:endParaRPr lang="en-US" sz="4400">
              <a:cs typeface="Calibri"/>
            </a:endParaRPr>
          </a:p>
          <a:p>
            <a:r>
              <a:rPr lang="en-US" sz="4400"/>
              <a:t>Release branches for big, timed doc releases</a:t>
            </a:r>
            <a:endParaRPr lang="en-US" sz="4400">
              <a:cs typeface="Calibri"/>
            </a:endParaRPr>
          </a:p>
          <a:p>
            <a:endParaRPr lang="en-US" sz="4400"/>
          </a:p>
        </p:txBody>
      </p:sp>
      <p:pic>
        <p:nvPicPr>
          <p:cNvPr id="4" name="Picture 3">
            <a:extLst>
              <a:ext uri="{FF2B5EF4-FFF2-40B4-BE49-F238E27FC236}">
                <a16:creationId xmlns:a16="http://schemas.microsoft.com/office/drawing/2014/main" id="{9A8A8713-07DC-C343-BFB1-AFF3B7109933}"/>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739094"/>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7923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199" y="-1325563"/>
            <a:ext cx="10515600" cy="1325563"/>
          </a:xfrm>
        </p:spPr>
        <p:txBody>
          <a:bodyPr>
            <a:normAutofit/>
          </a:bodyPr>
          <a:lstStyle/>
          <a:p>
            <a:r>
              <a:rPr lang="en-US"/>
              <a:t>GitHub Basics 2</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947" b="19665"/>
          <a:stretch/>
        </p:blipFill>
        <p:spPr>
          <a:xfrm>
            <a:off x="95318" y="429393"/>
            <a:ext cx="12001361" cy="3048196"/>
          </a:xfrm>
          <a:prstGeom prst="rect">
            <a:avLst/>
          </a:prstGeom>
        </p:spPr>
      </p:pic>
      <p:sp>
        <p:nvSpPr>
          <p:cNvPr id="6" name="Rectangle 5">
            <a:extLst>
              <a:ext uri="{FF2B5EF4-FFF2-40B4-BE49-F238E27FC236}">
                <a16:creationId xmlns:a16="http://schemas.microsoft.com/office/drawing/2014/main" id="{36BA3559-B492-4F40-A001-80F00A9734FC}"/>
              </a:ext>
              <a:ext uri="{C183D7F6-B498-43B3-948B-1728B52AA6E4}">
                <adec:decorative xmlns:adec="http://schemas.microsoft.com/office/drawing/2017/decorative" val="1"/>
              </a:ext>
            </a:extLst>
          </p:cNvPr>
          <p:cNvSpPr/>
          <p:nvPr/>
        </p:nvSpPr>
        <p:spPr>
          <a:xfrm>
            <a:off x="1191491" y="2686328"/>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EB907C-0B21-4070-94C4-546439ED1CD0}"/>
              </a:ext>
            </a:extLst>
          </p:cNvPr>
          <p:cNvSpPr txBox="1"/>
          <p:nvPr/>
        </p:nvSpPr>
        <p:spPr>
          <a:xfrm>
            <a:off x="367146" y="4260772"/>
            <a:ext cx="2514601" cy="954107"/>
          </a:xfrm>
          <a:prstGeom prst="rect">
            <a:avLst/>
          </a:prstGeom>
          <a:noFill/>
        </p:spPr>
        <p:txBody>
          <a:bodyPr wrap="square" rtlCol="0">
            <a:spAutoFit/>
          </a:bodyPr>
          <a:lstStyle/>
          <a:p>
            <a:r>
              <a:rPr lang="en-US" sz="2800" err="1">
                <a:cs typeface="Arial" panose="020B0604020202020204" pitchFamily="34" charset="0"/>
              </a:rPr>
              <a:t>MicrosoftDocs</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0" name="TextBox 9">
            <a:extLst>
              <a:ext uri="{FF2B5EF4-FFF2-40B4-BE49-F238E27FC236}">
                <a16:creationId xmlns:a16="http://schemas.microsoft.com/office/drawing/2014/main" id="{98E7985F-F957-4347-B50D-AF3413362303}"/>
              </a:ext>
            </a:extLst>
          </p:cNvPr>
          <p:cNvSpPr txBox="1"/>
          <p:nvPr/>
        </p:nvSpPr>
        <p:spPr>
          <a:xfrm>
            <a:off x="3429001" y="4260771"/>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2" name="TextBox 11">
            <a:extLst>
              <a:ext uri="{FF2B5EF4-FFF2-40B4-BE49-F238E27FC236}">
                <a16:creationId xmlns:a16="http://schemas.microsoft.com/office/drawing/2014/main" id="{49A7A383-EB45-4318-83D4-738F92777AC4}"/>
              </a:ext>
            </a:extLst>
          </p:cNvPr>
          <p:cNvSpPr txBox="1"/>
          <p:nvPr/>
        </p:nvSpPr>
        <p:spPr>
          <a:xfrm>
            <a:off x="6248400" y="4260770"/>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3" name="TextBox 12">
            <a:extLst>
              <a:ext uri="{FF2B5EF4-FFF2-40B4-BE49-F238E27FC236}">
                <a16:creationId xmlns:a16="http://schemas.microsoft.com/office/drawing/2014/main" id="{5C7B000D-00E7-4351-ADD3-365012539C6E}"/>
              </a:ext>
            </a:extLst>
          </p:cNvPr>
          <p:cNvSpPr txBox="1"/>
          <p:nvPr/>
        </p:nvSpPr>
        <p:spPr>
          <a:xfrm>
            <a:off x="367147" y="3889316"/>
            <a:ext cx="5583380" cy="830997"/>
          </a:xfrm>
          <a:prstGeom prst="rect">
            <a:avLst/>
          </a:prstGeom>
          <a:noFill/>
        </p:spPr>
        <p:txBody>
          <a:bodyPr wrap="square" rtlCol="0">
            <a:spAutoFit/>
          </a:bodyPr>
          <a:lstStyle/>
          <a:p>
            <a:r>
              <a:rPr lang="en-US" sz="2400" b="1">
                <a:cs typeface="Arial" panose="020B0604020202020204" pitchFamily="34" charset="0"/>
              </a:rPr>
              <a:t>Upstream				     Origin    		 	</a:t>
            </a:r>
          </a:p>
        </p:txBody>
      </p:sp>
      <p:sp>
        <p:nvSpPr>
          <p:cNvPr id="15" name="TextBox 14">
            <a:extLst>
              <a:ext uri="{FF2B5EF4-FFF2-40B4-BE49-F238E27FC236}">
                <a16:creationId xmlns:a16="http://schemas.microsoft.com/office/drawing/2014/main" id="{AD3E750A-6172-4409-91E6-8703A0D4576F}"/>
              </a:ext>
            </a:extLst>
          </p:cNvPr>
          <p:cNvSpPr txBox="1"/>
          <p:nvPr/>
        </p:nvSpPr>
        <p:spPr>
          <a:xfrm>
            <a:off x="8769926" y="4255502"/>
            <a:ext cx="3297383" cy="1384995"/>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a:p>
            <a:r>
              <a:rPr lang="en-US" sz="2800" b="1">
                <a:solidFill>
                  <a:srgbClr val="FF0000"/>
                </a:solidFill>
                <a:cs typeface="Arial" panose="020B0604020202020204" pitchFamily="34" charset="0"/>
              </a:rPr>
              <a:t>20210215-fix-issue</a:t>
            </a:r>
          </a:p>
        </p:txBody>
      </p:sp>
      <p:cxnSp>
        <p:nvCxnSpPr>
          <p:cNvPr id="17" name="Straight Arrow Connector 16">
            <a:extLst>
              <a:ext uri="{FF2B5EF4-FFF2-40B4-BE49-F238E27FC236}">
                <a16:creationId xmlns:a16="http://schemas.microsoft.com/office/drawing/2014/main" id="{02C0D116-26EA-4895-8590-BD4414629FAD}"/>
              </a:ext>
              <a:ext uri="{C183D7F6-B498-43B3-948B-1728B52AA6E4}">
                <adec:decorative xmlns:adec="http://schemas.microsoft.com/office/drawing/2017/decorative" val="1"/>
              </a:ext>
            </a:extLst>
          </p:cNvPr>
          <p:cNvCxnSpPr>
            <a:cxnSpLocks/>
          </p:cNvCxnSpPr>
          <p:nvPr/>
        </p:nvCxnSpPr>
        <p:spPr>
          <a:xfrm flipH="1">
            <a:off x="7349839"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7C434B-AD4E-487B-BC81-934360E62E1E}"/>
              </a:ext>
              <a:ext uri="{C183D7F6-B498-43B3-948B-1728B52AA6E4}">
                <adec:decorative xmlns:adec="http://schemas.microsoft.com/office/drawing/2017/decorative" val="0"/>
              </a:ext>
            </a:extLst>
          </p:cNvPr>
          <p:cNvSpPr txBox="1"/>
          <p:nvPr/>
        </p:nvSpPr>
        <p:spPr>
          <a:xfrm>
            <a:off x="7349838" y="5559960"/>
            <a:ext cx="2119746" cy="400110"/>
          </a:xfrm>
          <a:prstGeom prst="rect">
            <a:avLst/>
          </a:prstGeom>
          <a:noFill/>
        </p:spPr>
        <p:txBody>
          <a:bodyPr wrap="square" rtlCol="0">
            <a:spAutoFit/>
          </a:bodyPr>
          <a:lstStyle/>
          <a:p>
            <a:r>
              <a:rPr lang="en-US" sz="2000" b="1">
                <a:cs typeface="Arial" panose="020B0604020202020204" pitchFamily="34" charset="0"/>
              </a:rPr>
              <a:t>Commit</a:t>
            </a:r>
          </a:p>
        </p:txBody>
      </p:sp>
      <p:cxnSp>
        <p:nvCxnSpPr>
          <p:cNvPr id="21" name="Straight Arrow Connector 20">
            <a:extLst>
              <a:ext uri="{FF2B5EF4-FFF2-40B4-BE49-F238E27FC236}">
                <a16:creationId xmlns:a16="http://schemas.microsoft.com/office/drawing/2014/main" id="{344FEF2C-ABEB-45D2-8ED0-46CFBC84799B}"/>
              </a:ext>
              <a:ext uri="{C183D7F6-B498-43B3-948B-1728B52AA6E4}">
                <adec:decorative xmlns:adec="http://schemas.microsoft.com/office/drawing/2017/decorative" val="1"/>
              </a:ext>
            </a:extLst>
          </p:cNvPr>
          <p:cNvCxnSpPr>
            <a:cxnSpLocks/>
          </p:cNvCxnSpPr>
          <p:nvPr/>
        </p:nvCxnSpPr>
        <p:spPr>
          <a:xfrm flipH="1">
            <a:off x="464127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48B277-EC30-4F57-BB67-125071FF9A99}"/>
              </a:ext>
              <a:ext uri="{C183D7F6-B498-43B3-948B-1728B52AA6E4}">
                <adec:decorative xmlns:adec="http://schemas.microsoft.com/office/drawing/2017/decorative" val="0"/>
              </a:ext>
            </a:extLst>
          </p:cNvPr>
          <p:cNvSpPr txBox="1"/>
          <p:nvPr/>
        </p:nvSpPr>
        <p:spPr>
          <a:xfrm>
            <a:off x="4641273" y="5559960"/>
            <a:ext cx="2119746" cy="400110"/>
          </a:xfrm>
          <a:prstGeom prst="rect">
            <a:avLst/>
          </a:prstGeom>
          <a:noFill/>
        </p:spPr>
        <p:txBody>
          <a:bodyPr wrap="square" rtlCol="0">
            <a:spAutoFit/>
          </a:bodyPr>
          <a:lstStyle/>
          <a:p>
            <a:r>
              <a:rPr lang="en-US" sz="2000" b="1">
                <a:cs typeface="Arial" panose="020B0604020202020204" pitchFamily="34" charset="0"/>
              </a:rPr>
              <a:t>Push</a:t>
            </a:r>
          </a:p>
        </p:txBody>
      </p:sp>
      <p:cxnSp>
        <p:nvCxnSpPr>
          <p:cNvPr id="25" name="Straight Arrow Connector 24">
            <a:extLst>
              <a:ext uri="{FF2B5EF4-FFF2-40B4-BE49-F238E27FC236}">
                <a16:creationId xmlns:a16="http://schemas.microsoft.com/office/drawing/2014/main" id="{10F3C04E-F925-4FEF-B0EA-0C7BFAD57323}"/>
              </a:ext>
              <a:ext uri="{C183D7F6-B498-43B3-948B-1728B52AA6E4}">
                <adec:decorative xmlns:adec="http://schemas.microsoft.com/office/drawing/2017/decorative" val="1"/>
              </a:ext>
            </a:extLst>
          </p:cNvPr>
          <p:cNvCxnSpPr>
            <a:cxnSpLocks/>
          </p:cNvCxnSpPr>
          <p:nvPr/>
        </p:nvCxnSpPr>
        <p:spPr>
          <a:xfrm flipH="1">
            <a:off x="166254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F91AE2-30E4-4DA1-9DA3-C7C893305DFE}"/>
              </a:ext>
              <a:ext uri="{C183D7F6-B498-43B3-948B-1728B52AA6E4}">
                <adec:decorative xmlns:adec="http://schemas.microsoft.com/office/drawing/2017/decorative" val="0"/>
              </a:ext>
            </a:extLst>
          </p:cNvPr>
          <p:cNvSpPr txBox="1"/>
          <p:nvPr/>
        </p:nvSpPr>
        <p:spPr>
          <a:xfrm>
            <a:off x="1662543" y="5559960"/>
            <a:ext cx="2119746" cy="400110"/>
          </a:xfrm>
          <a:prstGeom prst="rect">
            <a:avLst/>
          </a:prstGeom>
          <a:noFill/>
        </p:spPr>
        <p:txBody>
          <a:bodyPr wrap="square" rtlCol="0">
            <a:spAutoFit/>
          </a:bodyPr>
          <a:lstStyle/>
          <a:p>
            <a:r>
              <a:rPr lang="en-US" sz="2000" b="1">
                <a:cs typeface="Arial" panose="020B0604020202020204" pitchFamily="34" charset="0"/>
              </a:rPr>
              <a:t>Pull Request</a:t>
            </a:r>
          </a:p>
        </p:txBody>
      </p:sp>
      <p:sp>
        <p:nvSpPr>
          <p:cNvPr id="18" name="TextBox 17">
            <a:extLst>
              <a:ext uri="{FF2B5EF4-FFF2-40B4-BE49-F238E27FC236}">
                <a16:creationId xmlns:a16="http://schemas.microsoft.com/office/drawing/2014/main" id="{0803D4B0-D98D-4982-A446-AD4A131E08AC}"/>
              </a:ext>
            </a:extLst>
          </p:cNvPr>
          <p:cNvSpPr txBox="1"/>
          <p:nvPr/>
        </p:nvSpPr>
        <p:spPr>
          <a:xfrm>
            <a:off x="6228267" y="3880926"/>
            <a:ext cx="6094708" cy="461665"/>
          </a:xfrm>
          <a:prstGeom prst="rect">
            <a:avLst/>
          </a:prstGeom>
          <a:noFill/>
        </p:spPr>
        <p:txBody>
          <a:bodyPr wrap="square">
            <a:spAutoFit/>
          </a:bodyPr>
          <a:lstStyle/>
          <a:p>
            <a:r>
              <a:rPr lang="en-US" sz="2400" b="1">
                <a:cs typeface="Arial" panose="020B0604020202020204" pitchFamily="34" charset="0"/>
              </a:rPr>
              <a:t>Local</a:t>
            </a:r>
          </a:p>
        </p:txBody>
      </p:sp>
    </p:spTree>
    <p:extLst>
      <p:ext uri="{BB962C8B-B14F-4D97-AF65-F5344CB8AC3E}">
        <p14:creationId xmlns:p14="http://schemas.microsoft.com/office/powerpoint/2010/main" val="21071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9" grpId="0"/>
      <p:bldP spid="23" grpId="0"/>
      <p:bldP spid="2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566135"/>
            <a:ext cx="10515600" cy="1325563"/>
          </a:xfrm>
        </p:spPr>
        <p:txBody>
          <a:bodyPr>
            <a:normAutofit/>
          </a:bodyPr>
          <a:lstStyle/>
          <a:p>
            <a:r>
              <a:rPr lang="en-US"/>
              <a:t>GitHub Basics 3</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b="19790"/>
          <a:stretch/>
        </p:blipFill>
        <p:spPr>
          <a:xfrm>
            <a:off x="2201211" y="897152"/>
            <a:ext cx="9866098" cy="2531848"/>
          </a:xfrm>
          <a:prstGeom prst="rect">
            <a:avLst/>
          </a:prstGeom>
        </p:spPr>
      </p:pic>
      <p:sp>
        <p:nvSpPr>
          <p:cNvPr id="19" name="Rectangle 18">
            <a:extLst>
              <a:ext uri="{FF2B5EF4-FFF2-40B4-BE49-F238E27FC236}">
                <a16:creationId xmlns:a16="http://schemas.microsoft.com/office/drawing/2014/main" id="{980138D2-0E38-431F-A210-E5E9DB37D1E2}"/>
              </a:ext>
              <a:ext uri="{C183D7F6-B498-43B3-948B-1728B52AA6E4}">
                <adec:decorative xmlns:adec="http://schemas.microsoft.com/office/drawing/2017/decorative" val="1"/>
              </a:ext>
            </a:extLst>
          </p:cNvPr>
          <p:cNvSpPr/>
          <p:nvPr/>
        </p:nvSpPr>
        <p:spPr>
          <a:xfrm>
            <a:off x="3164340" y="2690736"/>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7B000D-00E7-4351-ADD3-365012539C6E}"/>
              </a:ext>
            </a:extLst>
          </p:cNvPr>
          <p:cNvSpPr txBox="1"/>
          <p:nvPr/>
        </p:nvSpPr>
        <p:spPr>
          <a:xfrm>
            <a:off x="6927" y="3880075"/>
            <a:ext cx="8511673" cy="400110"/>
          </a:xfrm>
          <a:prstGeom prst="rect">
            <a:avLst/>
          </a:prstGeom>
          <a:noFill/>
        </p:spPr>
        <p:txBody>
          <a:bodyPr wrap="square" rtlCol="0">
            <a:spAutoFit/>
          </a:bodyPr>
          <a:lstStyle/>
          <a:p>
            <a:r>
              <a:rPr lang="en-US" sz="2000" b="1">
                <a:cs typeface="Arial" panose="020B0604020202020204" pitchFamily="34" charset="0"/>
              </a:rPr>
              <a:t>Live				       Upstream			    Origin      		 	      Local</a:t>
            </a:r>
          </a:p>
        </p:txBody>
      </p:sp>
      <p:sp>
        <p:nvSpPr>
          <p:cNvPr id="3" name="TextBox 2">
            <a:extLst>
              <a:ext uri="{FF2B5EF4-FFF2-40B4-BE49-F238E27FC236}">
                <a16:creationId xmlns:a16="http://schemas.microsoft.com/office/drawing/2014/main" id="{74532D98-6C92-4112-A62C-654B681AC458}"/>
              </a:ext>
            </a:extLst>
          </p:cNvPr>
          <p:cNvSpPr txBox="1"/>
          <p:nvPr/>
        </p:nvSpPr>
        <p:spPr>
          <a:xfrm>
            <a:off x="6927"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a:t>
            </a:r>
          </a:p>
        </p:txBody>
      </p:sp>
      <p:sp>
        <p:nvSpPr>
          <p:cNvPr id="8" name="TextBox 7">
            <a:extLst>
              <a:ext uri="{FF2B5EF4-FFF2-40B4-BE49-F238E27FC236}">
                <a16:creationId xmlns:a16="http://schemas.microsoft.com/office/drawing/2014/main" id="{01EB907C-0B21-4070-94C4-546439ED1CD0}"/>
              </a:ext>
            </a:extLst>
          </p:cNvPr>
          <p:cNvSpPr txBox="1"/>
          <p:nvPr/>
        </p:nvSpPr>
        <p:spPr>
          <a:xfrm>
            <a:off x="2201211"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0" name="TextBox 9">
            <a:extLst>
              <a:ext uri="{FF2B5EF4-FFF2-40B4-BE49-F238E27FC236}">
                <a16:creationId xmlns:a16="http://schemas.microsoft.com/office/drawing/2014/main" id="{98E7985F-F957-4347-B50D-AF3413362303}"/>
              </a:ext>
            </a:extLst>
          </p:cNvPr>
          <p:cNvSpPr txBox="1"/>
          <p:nvPr/>
        </p:nvSpPr>
        <p:spPr>
          <a:xfrm>
            <a:off x="4812650" y="4343839"/>
            <a:ext cx="1892609"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2" name="TextBox 11">
            <a:extLst>
              <a:ext uri="{FF2B5EF4-FFF2-40B4-BE49-F238E27FC236}">
                <a16:creationId xmlns:a16="http://schemas.microsoft.com/office/drawing/2014/main" id="{49A7A383-EB45-4318-83D4-738F92777AC4}"/>
              </a:ext>
            </a:extLst>
          </p:cNvPr>
          <p:cNvSpPr txBox="1"/>
          <p:nvPr/>
        </p:nvSpPr>
        <p:spPr>
          <a:xfrm>
            <a:off x="7203824" y="4343838"/>
            <a:ext cx="1899536"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5" name="TextBox 14">
            <a:extLst>
              <a:ext uri="{FF2B5EF4-FFF2-40B4-BE49-F238E27FC236}">
                <a16:creationId xmlns:a16="http://schemas.microsoft.com/office/drawing/2014/main" id="{AD3E750A-6172-4409-91E6-8703A0D4576F}"/>
              </a:ext>
            </a:extLst>
          </p:cNvPr>
          <p:cNvSpPr txBox="1"/>
          <p:nvPr/>
        </p:nvSpPr>
        <p:spPr>
          <a:xfrm>
            <a:off x="9601924" y="4343838"/>
            <a:ext cx="2590076" cy="1200329"/>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a:p>
            <a:r>
              <a:rPr lang="en-US" sz="2400" b="1">
                <a:solidFill>
                  <a:srgbClr val="FF0000"/>
                </a:solidFill>
                <a:cs typeface="Arial" panose="020B0604020202020204" pitchFamily="34" charset="0"/>
              </a:rPr>
              <a:t>20210215-fix-issue</a:t>
            </a:r>
          </a:p>
        </p:txBody>
      </p:sp>
      <p:sp>
        <p:nvSpPr>
          <p:cNvPr id="14" name="TextBox 13">
            <a:extLst>
              <a:ext uri="{FF2B5EF4-FFF2-40B4-BE49-F238E27FC236}">
                <a16:creationId xmlns:a16="http://schemas.microsoft.com/office/drawing/2014/main" id="{2CCEA401-8936-4079-A47B-2F5D5DB7B75C}"/>
              </a:ext>
            </a:extLst>
          </p:cNvPr>
          <p:cNvSpPr txBox="1"/>
          <p:nvPr/>
        </p:nvSpPr>
        <p:spPr>
          <a:xfrm>
            <a:off x="1039090" y="5417909"/>
            <a:ext cx="2119746" cy="400110"/>
          </a:xfrm>
          <a:prstGeom prst="rect">
            <a:avLst/>
          </a:prstGeom>
          <a:noFill/>
        </p:spPr>
        <p:txBody>
          <a:bodyPr wrap="square" rtlCol="0">
            <a:spAutoFit/>
          </a:bodyPr>
          <a:lstStyle/>
          <a:p>
            <a:r>
              <a:rPr lang="en-US" sz="2000" b="1">
                <a:cs typeface="Arial" panose="020B0604020202020204" pitchFamily="34" charset="0"/>
              </a:rPr>
              <a:t>Automated Build</a:t>
            </a:r>
          </a:p>
        </p:txBody>
      </p:sp>
      <p:cxnSp>
        <p:nvCxnSpPr>
          <p:cNvPr id="9" name="Straight Arrow Connector 8">
            <a:extLst>
              <a:ext uri="{FF2B5EF4-FFF2-40B4-BE49-F238E27FC236}">
                <a16:creationId xmlns:a16="http://schemas.microsoft.com/office/drawing/2014/main" id="{912150A7-41E6-4EC4-BF4A-5FCCA862EB14}"/>
              </a:ext>
              <a:ext uri="{C183D7F6-B498-43B3-948B-1728B52AA6E4}">
                <adec:decorative xmlns:adec="http://schemas.microsoft.com/office/drawing/2017/decorative" val="1"/>
              </a:ext>
            </a:extLst>
          </p:cNvPr>
          <p:cNvCxnSpPr>
            <a:cxnSpLocks/>
          </p:cNvCxnSpPr>
          <p:nvPr/>
        </p:nvCxnSpPr>
        <p:spPr>
          <a:xfrm flipH="1">
            <a:off x="1039091" y="5864304"/>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75E86B4-5BAC-43BF-903A-EDE0D3F4BBA4}"/>
              </a:ext>
              <a:ext uri="{C183D7F6-B498-43B3-948B-1728B52AA6E4}">
                <adec:decorative xmlns:adec="http://schemas.microsoft.com/office/drawing/2017/decorative" val="1"/>
              </a:ext>
            </a:extLst>
          </p:cNvPr>
          <p:cNvSpPr/>
          <p:nvPr/>
        </p:nvSpPr>
        <p:spPr>
          <a:xfrm>
            <a:off x="36423" y="3776870"/>
            <a:ext cx="2018519" cy="159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0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solidFill>
                  <a:schemeClr val="bg1"/>
                </a:solidFill>
              </a:rPr>
              <a:t>Resources on </a:t>
            </a:r>
            <a:br>
              <a:rPr lang="en-US">
                <a:solidFill>
                  <a:schemeClr val="bg1"/>
                </a:solidFill>
              </a:rPr>
            </a:br>
            <a:r>
              <a:rPr lang="en-US">
                <a:solidFill>
                  <a:schemeClr val="bg1"/>
                </a:solidFill>
              </a:rPr>
              <a:t>Git and </a:t>
            </a:r>
            <a:br>
              <a:rPr lang="en-US">
                <a:solidFill>
                  <a:schemeClr val="bg1"/>
                </a:solidFill>
              </a:rPr>
            </a:br>
            <a:r>
              <a:rPr lang="en-US">
                <a:solidFill>
                  <a:schemeClr val="bg1"/>
                </a:solidFill>
              </a:rPr>
              <a:t>GitHub</a:t>
            </a:r>
            <a:br>
              <a:rPr lang="en-US">
                <a:solidFill>
                  <a:schemeClr val="bg1"/>
                </a:solidFill>
              </a:rPr>
            </a:br>
            <a:r>
              <a:rPr lang="en-US">
                <a:solidFill>
                  <a:schemeClr val="bg1"/>
                </a:solidFill>
              </a:rPr>
              <a:t>from Learn</a:t>
            </a:r>
          </a:p>
        </p:txBody>
      </p:sp>
      <p:pic>
        <p:nvPicPr>
          <p:cNvPr id="18" name="Picture 17">
            <a:extLst>
              <a:ext uri="{FF2B5EF4-FFF2-40B4-BE49-F238E27FC236}">
                <a16:creationId xmlns:a16="http://schemas.microsoft.com/office/drawing/2014/main" id="{30832F05-06B0-40C8-9ED0-69232AD153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V="1">
            <a:off x="745279" y="4431100"/>
            <a:ext cx="3609006" cy="2426900"/>
          </a:xfrm>
          <a:prstGeom prst="rect">
            <a:avLst/>
          </a:prstGeom>
        </p:spPr>
      </p:pic>
      <p:pic>
        <p:nvPicPr>
          <p:cNvPr id="16" name="Picture 15">
            <a:extLst>
              <a:ext uri="{FF2B5EF4-FFF2-40B4-BE49-F238E27FC236}">
                <a16:creationId xmlns:a16="http://schemas.microsoft.com/office/drawing/2014/main" id="{D0571502-537C-4BCF-9020-E51755C0C1B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V="1">
            <a:off x="-434974" y="4068140"/>
            <a:ext cx="4789259" cy="2789860"/>
          </a:xfrm>
          <a:prstGeom prst="rect">
            <a:avLst/>
          </a:prstGeom>
        </p:spPr>
      </p:pic>
      <p:pic>
        <p:nvPicPr>
          <p:cNvPr id="15" name="Picture 14">
            <a:extLst>
              <a:ext uri="{FF2B5EF4-FFF2-40B4-BE49-F238E27FC236}">
                <a16:creationId xmlns:a16="http://schemas.microsoft.com/office/drawing/2014/main" id="{306AEDD5-A949-4EBA-854E-62CD6A0479B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18503" y="6666806"/>
            <a:ext cx="3254840" cy="102399"/>
          </a:xfrm>
          <a:prstGeom prst="rect">
            <a:avLst/>
          </a:prstGeom>
        </p:spPr>
      </p:pic>
      <p:sp>
        <p:nvSpPr>
          <p:cNvPr id="42" name="Content Placeholder 2">
            <a:extLst>
              <a:ext uri="{FF2B5EF4-FFF2-40B4-BE49-F238E27FC236}">
                <a16:creationId xmlns:a16="http://schemas.microsoft.com/office/drawing/2014/main" id="{04ED3C52-6AA0-4D93-AB2D-94CD516C42FF}"/>
              </a:ext>
            </a:extLst>
          </p:cNvPr>
          <p:cNvSpPr txBox="1">
            <a:spLocks/>
          </p:cNvSpPr>
          <p:nvPr/>
        </p:nvSpPr>
        <p:spPr>
          <a:xfrm>
            <a:off x="4546568" y="353203"/>
            <a:ext cx="7245382" cy="63136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a:t>Learning paths for foundational GitHub knowledge</a:t>
            </a:r>
          </a:p>
          <a:p>
            <a:pPr lvl="1"/>
            <a:r>
              <a:rPr lang="en-US" sz="2800"/>
              <a:t>docs.microsoft.com/learn/</a:t>
            </a:r>
            <a:r>
              <a:rPr lang="en-US" sz="2800" err="1"/>
              <a:t>github</a:t>
            </a:r>
            <a:endParaRPr lang="en-US" sz="2800"/>
          </a:p>
          <a:p>
            <a:r>
              <a:rPr lang="en-US" sz="4000"/>
              <a:t>Introduction to version control with Git – Learn</a:t>
            </a:r>
          </a:p>
          <a:p>
            <a:pPr lvl="1"/>
            <a:r>
              <a:rPr lang="en-US" sz="2800"/>
              <a:t>docs.microsoft.com/learn/paths/intro-to-</a:t>
            </a:r>
            <a:r>
              <a:rPr lang="en-US" sz="2800" err="1"/>
              <a:t>vc</a:t>
            </a:r>
            <a:r>
              <a:rPr lang="en-US" sz="2800"/>
              <a:t>-git</a:t>
            </a:r>
          </a:p>
          <a:p>
            <a:r>
              <a:rPr lang="en-US" sz="4000"/>
              <a:t>Use Git version-control tools in VS Code - Learn</a:t>
            </a:r>
          </a:p>
          <a:p>
            <a:pPr lvl="1"/>
            <a:r>
              <a:rPr lang="en-US"/>
              <a:t>docs.microsoft.com/learn/modules/use-git-from-vs-code</a:t>
            </a:r>
          </a:p>
        </p:txBody>
      </p:sp>
    </p:spTree>
    <p:extLst>
      <p:ext uri="{BB962C8B-B14F-4D97-AF65-F5344CB8AC3E}">
        <p14:creationId xmlns:p14="http://schemas.microsoft.com/office/powerpoint/2010/main" val="4143199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eloper Relations Content and Learning">
            <a:extLst>
              <a:ext uri="{FF2B5EF4-FFF2-40B4-BE49-F238E27FC236}">
                <a16:creationId xmlns:a16="http://schemas.microsoft.com/office/drawing/2014/main" id="{F4D376C0-6385-468B-9879-272CF5F1B693}"/>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4" name="Title 3">
            <a:extLst>
              <a:ext uri="{FF2B5EF4-FFF2-40B4-BE49-F238E27FC236}">
                <a16:creationId xmlns:a16="http://schemas.microsoft.com/office/drawing/2014/main" id="{E2BC5389-44A0-534A-A695-EAF770FA2E7B}"/>
              </a:ext>
            </a:extLst>
          </p:cNvPr>
          <p:cNvSpPr>
            <a:spLocks noGrp="1"/>
          </p:cNvSpPr>
          <p:nvPr>
            <p:ph type="title"/>
          </p:nvPr>
        </p:nvSpPr>
        <p:spPr>
          <a:xfrm>
            <a:off x="4419374" y="1646385"/>
            <a:ext cx="6667230" cy="714094"/>
          </a:xfrm>
        </p:spPr>
        <p:txBody>
          <a:bodyPr/>
          <a:lstStyle/>
          <a:p>
            <a:r>
              <a:rPr lang="en-US" sz="8800"/>
              <a:t>What’s New in Docs?</a:t>
            </a:r>
          </a:p>
        </p:txBody>
      </p:sp>
      <p:pic>
        <p:nvPicPr>
          <p:cNvPr id="2" name="Picture 1">
            <a:extLst>
              <a:ext uri="{FF2B5EF4-FFF2-40B4-BE49-F238E27FC236}">
                <a16:creationId xmlns:a16="http://schemas.microsoft.com/office/drawing/2014/main" id="{5F47CB3F-00B0-404B-9BA3-6DFC15305CA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19717042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10F0-A062-4379-9907-FFBCAA316D12}"/>
              </a:ext>
            </a:extLst>
          </p:cNvPr>
          <p:cNvSpPr>
            <a:spLocks noGrp="1"/>
          </p:cNvSpPr>
          <p:nvPr>
            <p:ph type="title"/>
          </p:nvPr>
        </p:nvSpPr>
        <p:spPr/>
        <p:txBody>
          <a:bodyPr/>
          <a:lstStyle/>
          <a:p>
            <a:r>
              <a:rPr lang="en-US"/>
              <a:t>Content &amp; Learning Vision</a:t>
            </a:r>
          </a:p>
        </p:txBody>
      </p:sp>
      <p:sp>
        <p:nvSpPr>
          <p:cNvPr id="3" name="Text Placeholder 2">
            <a:extLst>
              <a:ext uri="{FF2B5EF4-FFF2-40B4-BE49-F238E27FC236}">
                <a16:creationId xmlns:a16="http://schemas.microsoft.com/office/drawing/2014/main" id="{63973BE6-05FD-4C28-90B1-D21CB68EEB6E}"/>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B70FB3FC-C1F3-4966-9559-5A8DA19152A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0060"/>
            <a:ext cx="13045440" cy="73380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CEAF67E-B243-4BB5-8394-CB969C73C2AD}"/>
                  </a:ext>
                  <a:ext uri="{C183D7F6-B498-43B3-948B-1728B52AA6E4}">
                    <adec:decorative xmlns:adec="http://schemas.microsoft.com/office/drawing/2017/decorative" val="1"/>
                  </a:ext>
                </a:extLst>
              </p14:cNvPr>
              <p14:cNvContentPartPr/>
              <p14:nvPr/>
            </p14:nvContentPartPr>
            <p14:xfrm>
              <a:off x="7256175" y="4394748"/>
              <a:ext cx="3198600" cy="80280"/>
            </p14:xfrm>
          </p:contentPart>
        </mc:Choice>
        <mc:Fallback xmlns="">
          <p:pic>
            <p:nvPicPr>
              <p:cNvPr id="5" name="Ink 4">
                <a:extLst>
                  <a:ext uri="{FF2B5EF4-FFF2-40B4-BE49-F238E27FC236}">
                    <a16:creationId xmlns:a16="http://schemas.microsoft.com/office/drawing/2014/main" id="{0CEAF67E-B243-4BB5-8394-CB969C73C2AD}"/>
                  </a:ext>
                  <a:ext uri="{C183D7F6-B498-43B3-948B-1728B52AA6E4}">
                    <adec:decorative xmlns:adec="http://schemas.microsoft.com/office/drawing/2017/decorative" val="1"/>
                  </a:ext>
                </a:extLst>
              </p:cNvPr>
              <p:cNvPicPr/>
              <p:nvPr/>
            </p:nvPicPr>
            <p:blipFill>
              <a:blip r:embed="rId5"/>
              <a:stretch>
                <a:fillRect/>
              </a:stretch>
            </p:blipFill>
            <p:spPr>
              <a:xfrm>
                <a:off x="7166175" y="4214748"/>
                <a:ext cx="337824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15393BD-8BC9-4CA1-9CF9-1AFE556E560B}"/>
                  </a:ext>
                  <a:ext uri="{C183D7F6-B498-43B3-948B-1728B52AA6E4}">
                    <adec:decorative xmlns:adec="http://schemas.microsoft.com/office/drawing/2017/decorative" val="1"/>
                  </a:ext>
                </a:extLst>
              </p14:cNvPr>
              <p14:cNvContentPartPr/>
              <p14:nvPr/>
            </p14:nvContentPartPr>
            <p14:xfrm>
              <a:off x="845295" y="4747908"/>
              <a:ext cx="9946440" cy="79920"/>
            </p14:xfrm>
          </p:contentPart>
        </mc:Choice>
        <mc:Fallback xmlns="">
          <p:pic>
            <p:nvPicPr>
              <p:cNvPr id="6" name="Ink 5">
                <a:extLst>
                  <a:ext uri="{FF2B5EF4-FFF2-40B4-BE49-F238E27FC236}">
                    <a16:creationId xmlns:a16="http://schemas.microsoft.com/office/drawing/2014/main" id="{015393BD-8BC9-4CA1-9CF9-1AFE556E560B}"/>
                  </a:ext>
                  <a:ext uri="{C183D7F6-B498-43B3-948B-1728B52AA6E4}">
                    <adec:decorative xmlns:adec="http://schemas.microsoft.com/office/drawing/2017/decorative" val="1"/>
                  </a:ext>
                </a:extLst>
              </p:cNvPr>
              <p:cNvPicPr/>
              <p:nvPr/>
            </p:nvPicPr>
            <p:blipFill>
              <a:blip r:embed="rId7"/>
              <a:stretch>
                <a:fillRect/>
              </a:stretch>
            </p:blipFill>
            <p:spPr>
              <a:xfrm>
                <a:off x="755295" y="4567908"/>
                <a:ext cx="1012608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6DADE61-E1CD-4DAC-84D9-D63F2DC8620F}"/>
                  </a:ext>
                  <a:ext uri="{C183D7F6-B498-43B3-948B-1728B52AA6E4}">
                    <adec:decorative xmlns:adec="http://schemas.microsoft.com/office/drawing/2017/decorative" val="1"/>
                  </a:ext>
                </a:extLst>
              </p14:cNvPr>
              <p14:cNvContentPartPr/>
              <p14:nvPr/>
            </p14:nvContentPartPr>
            <p14:xfrm>
              <a:off x="963375" y="5141700"/>
              <a:ext cx="2848680" cy="10440"/>
            </p14:xfrm>
          </p:contentPart>
        </mc:Choice>
        <mc:Fallback xmlns="">
          <p:pic>
            <p:nvPicPr>
              <p:cNvPr id="7" name="Ink 6">
                <a:extLst>
                  <a:ext uri="{FF2B5EF4-FFF2-40B4-BE49-F238E27FC236}">
                    <a16:creationId xmlns:a16="http://schemas.microsoft.com/office/drawing/2014/main" id="{26DADE61-E1CD-4DAC-84D9-D63F2DC8620F}"/>
                  </a:ext>
                  <a:ext uri="{C183D7F6-B498-43B3-948B-1728B52AA6E4}">
                    <adec:decorative xmlns:adec="http://schemas.microsoft.com/office/drawing/2017/decorative" val="1"/>
                  </a:ext>
                </a:extLst>
              </p:cNvPr>
              <p:cNvPicPr/>
              <p:nvPr/>
            </p:nvPicPr>
            <p:blipFill>
              <a:blip r:embed="rId9"/>
              <a:stretch>
                <a:fillRect/>
              </a:stretch>
            </p:blipFill>
            <p:spPr>
              <a:xfrm>
                <a:off x="873375" y="4961700"/>
                <a:ext cx="3028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8C5854-80EE-496F-8FD8-408A18BDD20B}"/>
                  </a:ext>
                  <a:ext uri="{C183D7F6-B498-43B3-948B-1728B52AA6E4}">
                    <adec:decorative xmlns:adec="http://schemas.microsoft.com/office/drawing/2017/decorative" val="1"/>
                  </a:ext>
                </a:extLst>
              </p14:cNvPr>
              <p14:cNvContentPartPr/>
              <p14:nvPr/>
            </p14:nvContentPartPr>
            <p14:xfrm>
              <a:off x="4701055" y="5141947"/>
              <a:ext cx="4324680" cy="31680"/>
            </p14:xfrm>
          </p:contentPart>
        </mc:Choice>
        <mc:Fallback xmlns="">
          <p:pic>
            <p:nvPicPr>
              <p:cNvPr id="10" name="Ink 9">
                <a:extLst>
                  <a:ext uri="{FF2B5EF4-FFF2-40B4-BE49-F238E27FC236}">
                    <a16:creationId xmlns:a16="http://schemas.microsoft.com/office/drawing/2014/main" id="{C48C5854-80EE-496F-8FD8-408A18BDD20B}"/>
                  </a:ext>
                  <a:ext uri="{C183D7F6-B498-43B3-948B-1728B52AA6E4}">
                    <adec:decorative xmlns:adec="http://schemas.microsoft.com/office/drawing/2017/decorative" val="1"/>
                  </a:ext>
                </a:extLst>
              </p:cNvPr>
              <p:cNvPicPr/>
              <p:nvPr/>
            </p:nvPicPr>
            <p:blipFill>
              <a:blip r:embed="rId11"/>
              <a:stretch>
                <a:fillRect/>
              </a:stretch>
            </p:blipFill>
            <p:spPr>
              <a:xfrm>
                <a:off x="4611055" y="4961947"/>
                <a:ext cx="45043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267FEE9-E671-464D-B022-848B876B6A2C}"/>
                  </a:ext>
                  <a:ext uri="{C183D7F6-B498-43B3-948B-1728B52AA6E4}">
                    <adec:decorative xmlns:adec="http://schemas.microsoft.com/office/drawing/2017/decorative" val="1"/>
                  </a:ext>
                </a:extLst>
              </p14:cNvPr>
              <p14:cNvContentPartPr/>
              <p14:nvPr/>
            </p14:nvContentPartPr>
            <p14:xfrm>
              <a:off x="874870" y="5584188"/>
              <a:ext cx="1841400" cy="40680"/>
            </p14:xfrm>
          </p:contentPart>
        </mc:Choice>
        <mc:Fallback xmlns="">
          <p:pic>
            <p:nvPicPr>
              <p:cNvPr id="15" name="Ink 14">
                <a:extLst>
                  <a:ext uri="{FF2B5EF4-FFF2-40B4-BE49-F238E27FC236}">
                    <a16:creationId xmlns:a16="http://schemas.microsoft.com/office/drawing/2014/main" id="{9267FEE9-E671-464D-B022-848B876B6A2C}"/>
                  </a:ext>
                  <a:ext uri="{C183D7F6-B498-43B3-948B-1728B52AA6E4}">
                    <adec:decorative xmlns:adec="http://schemas.microsoft.com/office/drawing/2017/decorative" val="1"/>
                  </a:ext>
                </a:extLst>
              </p:cNvPr>
              <p:cNvPicPr/>
              <p:nvPr/>
            </p:nvPicPr>
            <p:blipFill>
              <a:blip r:embed="rId13"/>
              <a:stretch>
                <a:fillRect/>
              </a:stretch>
            </p:blipFill>
            <p:spPr>
              <a:xfrm>
                <a:off x="784870" y="5404188"/>
                <a:ext cx="2021040" cy="400320"/>
              </a:xfrm>
              <a:prstGeom prst="rect">
                <a:avLst/>
              </a:prstGeom>
            </p:spPr>
          </p:pic>
        </mc:Fallback>
      </mc:AlternateContent>
    </p:spTree>
    <p:extLst>
      <p:ext uri="{BB962C8B-B14F-4D97-AF65-F5344CB8AC3E}">
        <p14:creationId xmlns:p14="http://schemas.microsoft.com/office/powerpoint/2010/main" val="287431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drawProgress</p:attrName>
                                        </p:attrNameLst>
                                      </p:cBhvr>
                                      <p:tavLst>
                                        <p:tav tm="0">
                                          <p:val>
                                            <p:fltVal val="0"/>
                                          </p:val>
                                        </p:tav>
                                        <p:tav tm="100000">
                                          <p:val>
                                            <p:fltVal val="1"/>
                                          </p:val>
                                        </p:tav>
                                      </p:tavLst>
                                    </p:anim>
                                  </p:childTnLst>
                                </p:cTn>
                              </p:par>
                            </p:childTnLst>
                          </p:cTn>
                        </p:par>
                        <p:par>
                          <p:cTn id="8" fill="hold">
                            <p:stCondLst>
                              <p:cond delay="1000"/>
                            </p:stCondLst>
                            <p:childTnLst>
                              <p:par>
                                <p:cTn id="9" presetID="63"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500" fill="hold"/>
                                        <p:tgtEl>
                                          <p:spTgt spid="6"/>
                                        </p:tgtEl>
                                        <p:attrNameLst>
                                          <p:attrName>drawProgress</p:attrName>
                                        </p:attrNameLst>
                                      </p:cBhvr>
                                      <p:tavLst>
                                        <p:tav tm="0">
                                          <p:val>
                                            <p:fltVal val="0"/>
                                          </p:val>
                                        </p:tav>
                                        <p:tav tm="100000">
                                          <p:val>
                                            <p:fltVal val="1"/>
                                          </p:val>
                                        </p:tav>
                                      </p:tavLst>
                                    </p:anim>
                                  </p:childTnLst>
                                </p:cTn>
                              </p:par>
                            </p:childTnLst>
                          </p:cTn>
                        </p:par>
                        <p:par>
                          <p:cTn id="12" fill="hold">
                            <p:stCondLst>
                              <p:cond delay="2500"/>
                            </p:stCondLst>
                            <p:childTnLst>
                              <p:par>
                                <p:cTn id="13" presetID="63"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500" fill="hold"/>
                                        <p:tgtEl>
                                          <p:spTgt spid="10"/>
                                        </p:tgtEl>
                                        <p:attrNameLst>
                                          <p:attrName>drawProgress</p:attrName>
                                        </p:attrNameLst>
                                      </p:cBhvr>
                                      <p:tavLst>
                                        <p:tav tm="0">
                                          <p:val>
                                            <p:fltVal val="0"/>
                                          </p:val>
                                        </p:tav>
                                        <p:tav tm="100000">
                                          <p:val>
                                            <p:fltVal val="1"/>
                                          </p:val>
                                        </p:tav>
                                      </p:tavLst>
                                    </p:anim>
                                  </p:childTnLst>
                                </p:cTn>
                              </p:par>
                            </p:childTnLst>
                          </p:cTn>
                        </p:par>
                        <p:par>
                          <p:cTn id="21" fill="hold">
                            <p:stCondLst>
                              <p:cond delay="1500"/>
                            </p:stCondLst>
                            <p:childTnLst>
                              <p:par>
                                <p:cTn id="22" presetID="63"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5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6000"/>
              <a:t>Default branch is now </a:t>
            </a:r>
            <a:r>
              <a:rPr lang="en-US" sz="6000" b="1"/>
              <a:t>main</a:t>
            </a:r>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838200" y="1486678"/>
            <a:ext cx="10515600" cy="4690285"/>
          </a:xfrm>
        </p:spPr>
        <p:txBody>
          <a:bodyPr>
            <a:normAutofit/>
          </a:bodyPr>
          <a:lstStyle/>
          <a:p>
            <a:r>
              <a:rPr lang="en-US" sz="3600"/>
              <a:t>Default branch was changed from “master” to “main” for many Docs repos.</a:t>
            </a:r>
          </a:p>
          <a:p>
            <a:endParaRPr lang="en-US" u="sng"/>
          </a:p>
        </p:txBody>
      </p:sp>
      <p:pic>
        <p:nvPicPr>
          <p:cNvPr id="1026" name="Picture 2" descr="Image preview">
            <a:extLst>
              <a:ext uri="{FF2B5EF4-FFF2-40B4-BE49-F238E27FC236}">
                <a16:creationId xmlns:a16="http://schemas.microsoft.com/office/drawing/2014/main" id="{85BDC5EA-50C1-4EF5-AF77-1F10428590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3" t="4874" r="4277"/>
          <a:stretch/>
        </p:blipFill>
        <p:spPr bwMode="auto">
          <a:xfrm>
            <a:off x="0" y="2812241"/>
            <a:ext cx="7219951" cy="31138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B30247-B2FA-4C5B-B939-B0174503504C}"/>
              </a:ext>
            </a:extLst>
          </p:cNvPr>
          <p:cNvSpPr txBox="1"/>
          <p:nvPr/>
        </p:nvSpPr>
        <p:spPr>
          <a:xfrm>
            <a:off x="7423151" y="2812241"/>
            <a:ext cx="4400549" cy="1985159"/>
          </a:xfrm>
          <a:prstGeom prst="rect">
            <a:avLst/>
          </a:prstGeom>
          <a:noFill/>
        </p:spPr>
        <p:txBody>
          <a:bodyPr wrap="square">
            <a:spAutoFit/>
          </a:bodyPr>
          <a:lstStyle/>
          <a:p>
            <a:pPr algn="l"/>
            <a:r>
              <a:rPr lang="en-US" sz="2800"/>
              <a:t>In local tooling, in </a:t>
            </a:r>
            <a:r>
              <a:rPr lang="en-US" sz="2800" err="1"/>
              <a:t>gitbash</a:t>
            </a:r>
            <a:r>
              <a:rPr lang="en-US" sz="2800"/>
              <a:t>:</a:t>
            </a:r>
          </a:p>
          <a:p>
            <a:pPr algn="l"/>
            <a:endParaRPr lang="en-US" sz="1900" b="0" i="0">
              <a:solidFill>
                <a:srgbClr val="2F2F2F"/>
              </a:solidFill>
              <a:effectLst/>
              <a:latin typeface="Consolas" panose="020B0609020204030204" pitchFamily="49" charset="0"/>
            </a:endParaRPr>
          </a:p>
          <a:p>
            <a:pPr algn="l"/>
            <a:r>
              <a:rPr lang="en-US" sz="1900" b="0" i="0">
                <a:solidFill>
                  <a:srgbClr val="2F2F2F"/>
                </a:solidFill>
                <a:effectLst/>
                <a:latin typeface="Consolas" panose="020B0609020204030204" pitchFamily="49" charset="0"/>
              </a:rPr>
              <a:t>git branch -m master main</a:t>
            </a:r>
            <a:endParaRPr lang="en-US" sz="1900" b="0" i="0">
              <a:solidFill>
                <a:srgbClr val="201F1E"/>
              </a:solidFill>
              <a:effectLst/>
              <a:latin typeface="Consolas" panose="020B0609020204030204" pitchFamily="49" charset="0"/>
            </a:endParaRPr>
          </a:p>
          <a:p>
            <a:pPr algn="l"/>
            <a:r>
              <a:rPr lang="en-US" sz="1900" b="0" i="0">
                <a:solidFill>
                  <a:srgbClr val="2F2F2F"/>
                </a:solidFill>
                <a:effectLst/>
                <a:latin typeface="Consolas" panose="020B0609020204030204" pitchFamily="49" charset="0"/>
              </a:rPr>
              <a:t>git fetch origin</a:t>
            </a:r>
            <a:endParaRPr lang="en-US" sz="1900" b="0" i="0">
              <a:solidFill>
                <a:srgbClr val="201F1E"/>
              </a:solidFill>
              <a:effectLst/>
              <a:latin typeface="Consolas" panose="020B0609020204030204" pitchFamily="49" charset="0"/>
            </a:endParaRPr>
          </a:p>
          <a:p>
            <a:pPr algn="l"/>
            <a:r>
              <a:rPr lang="en-US" sz="1900" b="0" i="0">
                <a:solidFill>
                  <a:srgbClr val="2F2F2F"/>
                </a:solidFill>
                <a:effectLst/>
                <a:latin typeface="Consolas" panose="020B0609020204030204" pitchFamily="49" charset="0"/>
              </a:rPr>
              <a:t>git branch -u origin/main </a:t>
            </a:r>
            <a:r>
              <a:rPr lang="en-US" sz="1900" b="0" i="0" err="1">
                <a:solidFill>
                  <a:srgbClr val="2F2F2F"/>
                </a:solidFill>
                <a:effectLst/>
                <a:latin typeface="Consolas" panose="020B0609020204030204" pitchFamily="49" charset="0"/>
              </a:rPr>
              <a:t>main</a:t>
            </a:r>
            <a:endParaRPr lang="en-US" sz="1900" b="0" i="0">
              <a:solidFill>
                <a:srgbClr val="201F1E"/>
              </a:solidFill>
              <a:effectLst/>
              <a:latin typeface="Consolas" panose="020B0609020204030204" pitchFamily="49" charset="0"/>
            </a:endParaRPr>
          </a:p>
          <a:p>
            <a:pPr algn="l"/>
            <a:r>
              <a:rPr lang="en-US" sz="1900" b="0" i="0">
                <a:solidFill>
                  <a:srgbClr val="2F2F2F"/>
                </a:solidFill>
                <a:effectLst/>
                <a:latin typeface="Consolas" panose="020B0609020204030204" pitchFamily="49" charset="0"/>
              </a:rPr>
              <a:t>git remote set-head origin -a</a:t>
            </a:r>
            <a:endParaRPr lang="en-US" sz="1900" b="0" i="0">
              <a:solidFill>
                <a:srgbClr val="201F1E"/>
              </a:solidFill>
              <a:effectLst/>
              <a:latin typeface="Consolas" panose="020B0609020204030204" pitchFamily="49" charset="0"/>
            </a:endParaRPr>
          </a:p>
        </p:txBody>
      </p:sp>
    </p:spTree>
    <p:extLst>
      <p:ext uri="{BB962C8B-B14F-4D97-AF65-F5344CB8AC3E}">
        <p14:creationId xmlns:p14="http://schemas.microsoft.com/office/powerpoint/2010/main" val="165227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6600"/>
              <a:t>Your Docs + Learn profile	</a:t>
            </a:r>
            <a:endParaRPr lang="en-US" sz="6600" b="1"/>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838200" y="1486678"/>
            <a:ext cx="10515600" cy="4690285"/>
          </a:xfrm>
        </p:spPr>
        <p:txBody>
          <a:bodyPr>
            <a:normAutofit fontScale="85000" lnSpcReduction="10000"/>
          </a:bodyPr>
          <a:lstStyle/>
          <a:p>
            <a:endParaRPr lang="en-US" sz="3600" u="sng"/>
          </a:p>
          <a:p>
            <a:pPr marL="0" indent="0">
              <a:buNone/>
            </a:pPr>
            <a:r>
              <a:rPr lang="en-US" sz="4300" u="sng"/>
              <a:t>docs.microsoft.com/users/me</a:t>
            </a:r>
          </a:p>
          <a:p>
            <a:r>
              <a:rPr lang="en-US" sz="3600"/>
              <a:t>Foundation for current and new features coming</a:t>
            </a:r>
          </a:p>
          <a:p>
            <a:r>
              <a:rPr lang="en-US" sz="3600"/>
              <a:t>Your Learn, certs, Q&amp;A, Docs collections &amp; more</a:t>
            </a:r>
          </a:p>
          <a:p>
            <a:r>
              <a:rPr lang="en-US" sz="3600"/>
              <a:t>Auto-detection of your same account in certifications, exams, instructor-led training (ILT) details and more</a:t>
            </a:r>
          </a:p>
          <a:p>
            <a:r>
              <a:rPr lang="en-US" sz="3600"/>
              <a:t>Get a transcript of your Learn modules completed, exams, and historical certs. Share with a secure link.</a:t>
            </a:r>
          </a:p>
          <a:p>
            <a:r>
              <a:rPr lang="en-US" sz="3600"/>
              <a:t>Connect your Pearson certification profile to Docs profile.</a:t>
            </a:r>
          </a:p>
          <a:p>
            <a:endParaRPr lang="en-US" sz="3600"/>
          </a:p>
        </p:txBody>
      </p:sp>
    </p:spTree>
    <p:extLst>
      <p:ext uri="{BB962C8B-B14F-4D97-AF65-F5344CB8AC3E}">
        <p14:creationId xmlns:p14="http://schemas.microsoft.com/office/powerpoint/2010/main" val="2162670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dirty="0"/>
              <a:t>Azure Cosmos DB for [API]</a:t>
            </a:r>
          </a:p>
        </p:txBody>
      </p:sp>
      <p:pic>
        <p:nvPicPr>
          <p:cNvPr id="5" name="Picture 4">
            <a:extLst>
              <a:ext uri="{FF2B5EF4-FFF2-40B4-BE49-F238E27FC236}">
                <a16:creationId xmlns:a16="http://schemas.microsoft.com/office/drawing/2014/main" id="{FC6448E6-C28D-010B-4BB8-1852BA00A47C}"/>
              </a:ext>
            </a:extLst>
          </p:cNvPr>
          <p:cNvPicPr>
            <a:picLocks noChangeAspect="1"/>
          </p:cNvPicPr>
          <p:nvPr/>
        </p:nvPicPr>
        <p:blipFill>
          <a:blip r:embed="rId3"/>
          <a:stretch>
            <a:fillRect/>
          </a:stretch>
        </p:blipFill>
        <p:spPr>
          <a:xfrm>
            <a:off x="4481200" y="1421799"/>
            <a:ext cx="7430537" cy="2124371"/>
          </a:xfrm>
          <a:prstGeom prst="rect">
            <a:avLst/>
          </a:prstGeom>
        </p:spPr>
      </p:pic>
      <p:pic>
        <p:nvPicPr>
          <p:cNvPr id="7" name="Picture 6">
            <a:extLst>
              <a:ext uri="{FF2B5EF4-FFF2-40B4-BE49-F238E27FC236}">
                <a16:creationId xmlns:a16="http://schemas.microsoft.com/office/drawing/2014/main" id="{68EBE22A-65F5-8F6D-21CB-EBAF697BC37D}"/>
              </a:ext>
            </a:extLst>
          </p:cNvPr>
          <p:cNvPicPr>
            <a:picLocks noChangeAspect="1"/>
          </p:cNvPicPr>
          <p:nvPr/>
        </p:nvPicPr>
        <p:blipFill>
          <a:blip r:embed="rId4"/>
          <a:stretch>
            <a:fillRect/>
          </a:stretch>
        </p:blipFill>
        <p:spPr>
          <a:xfrm>
            <a:off x="119163" y="1421799"/>
            <a:ext cx="4505954" cy="4563112"/>
          </a:xfrm>
          <a:prstGeom prst="rect">
            <a:avLst/>
          </a:prstGeom>
        </p:spPr>
      </p:pic>
      <p:sp>
        <p:nvSpPr>
          <p:cNvPr id="8" name="Rectangle 7">
            <a:extLst>
              <a:ext uri="{FF2B5EF4-FFF2-40B4-BE49-F238E27FC236}">
                <a16:creationId xmlns:a16="http://schemas.microsoft.com/office/drawing/2014/main" id="{A989D09D-6480-E5E9-445B-E06C1EAB1E67}"/>
              </a:ext>
            </a:extLst>
          </p:cNvPr>
          <p:cNvSpPr/>
          <p:nvPr/>
        </p:nvSpPr>
        <p:spPr>
          <a:xfrm>
            <a:off x="5695950" y="3105150"/>
            <a:ext cx="6376887" cy="441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822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dirty="0"/>
              <a:t>Contributor Spotlight</a:t>
            </a:r>
          </a:p>
        </p:txBody>
      </p:sp>
      <p:sp>
        <p:nvSpPr>
          <p:cNvPr id="3" name="TextBox 2">
            <a:extLst>
              <a:ext uri="{FF2B5EF4-FFF2-40B4-BE49-F238E27FC236}">
                <a16:creationId xmlns:a16="http://schemas.microsoft.com/office/drawing/2014/main" id="{D71F9DDC-EA02-75D7-244F-34FCD2BE9E22}"/>
              </a:ext>
            </a:extLst>
          </p:cNvPr>
          <p:cNvSpPr txBox="1"/>
          <p:nvPr/>
        </p:nvSpPr>
        <p:spPr>
          <a:xfrm>
            <a:off x="838199" y="1828800"/>
            <a:ext cx="11001376" cy="2862322"/>
          </a:xfrm>
          <a:prstGeom prst="rect">
            <a:avLst/>
          </a:prstGeom>
          <a:noFill/>
        </p:spPr>
        <p:txBody>
          <a:bodyPr wrap="square" rtlCol="0">
            <a:spAutoFit/>
          </a:bodyPr>
          <a:lstStyle/>
          <a:p>
            <a:pPr marL="457200" indent="-457200">
              <a:buFont typeface="Arial" panose="020B0604020202020204" pitchFamily="34" charset="0"/>
              <a:buChar char="•"/>
            </a:pPr>
            <a:r>
              <a:rPr lang="en-US" sz="3600" dirty="0"/>
              <a:t>Docs teams are spotlighting internal and external docs contributors</a:t>
            </a:r>
          </a:p>
          <a:p>
            <a:pPr marL="457200" indent="-457200">
              <a:buFont typeface="Arial" panose="020B0604020202020204" pitchFamily="34" charset="0"/>
              <a:buChar char="•"/>
            </a:pPr>
            <a:r>
              <a:rPr lang="en-US" sz="3600" dirty="0"/>
              <a:t>Spotlighting thought social media</a:t>
            </a:r>
          </a:p>
          <a:p>
            <a:pPr marL="457200" indent="-457200">
              <a:buFont typeface="Arial" panose="020B0604020202020204" pitchFamily="34" charset="0"/>
              <a:buChar char="•"/>
            </a:pPr>
            <a:r>
              <a:rPr lang="en-US" sz="3600" dirty="0"/>
              <a:t>Recognizing work of contributors and creators in Learn</a:t>
            </a:r>
          </a:p>
          <a:p>
            <a:pPr marL="457200" indent="-457200">
              <a:buFont typeface="Arial" panose="020B0604020202020204" pitchFamily="34" charset="0"/>
              <a:buChar char="•"/>
            </a:pPr>
            <a:r>
              <a:rPr lang="en-US" sz="3600" dirty="0"/>
              <a:t>Look for the first badge of spotlight interviews soon</a:t>
            </a:r>
          </a:p>
        </p:txBody>
      </p:sp>
    </p:spTree>
    <p:extLst>
      <p:ext uri="{BB962C8B-B14F-4D97-AF65-F5344CB8AC3E}">
        <p14:creationId xmlns:p14="http://schemas.microsoft.com/office/powerpoint/2010/main" val="2671582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MVPs: Docs and Learn Champion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vert="horz" lIns="91440" tIns="45720" rIns="91440" bIns="45720" rtlCol="0" anchor="t">
            <a:normAutofit fontScale="85000" lnSpcReduction="20000"/>
          </a:bodyPr>
          <a:lstStyle/>
          <a:p>
            <a:r>
              <a:rPr lang="en-US" sz="3600" dirty="0">
                <a:ea typeface="+mn-lt"/>
                <a:cs typeface="+mn-lt"/>
              </a:rPr>
              <a:t>MVP creator ID’s for links to Learn and Docs content</a:t>
            </a:r>
            <a:endParaRPr lang="en-US" dirty="0">
              <a:ea typeface="+mn-lt"/>
              <a:cs typeface="+mn-lt"/>
            </a:endParaRPr>
          </a:p>
          <a:p>
            <a:pPr lvl="1"/>
            <a:r>
              <a:rPr lang="en-US" sz="3200" dirty="0">
                <a:ea typeface="+mn-lt"/>
                <a:cs typeface="+mn-lt"/>
              </a:rPr>
              <a:t>Ex: </a:t>
            </a:r>
            <a:r>
              <a:rPr lang="en-US" sz="3200" dirty="0">
                <a:ea typeface="+mn-lt"/>
                <a:cs typeface="+mn-lt"/>
                <a:hlinkClick r:id="rId3"/>
              </a:rPr>
              <a:t>https://learn.microsoft.com/azure/azure-sql/virtual-machines/windows/sql-server-iaas-agent-extension-automate-management</a:t>
            </a:r>
            <a:r>
              <a:rPr lang="en-US" sz="3200" b="1" dirty="0">
                <a:ea typeface="+mn-lt"/>
                <a:cs typeface="+mn-lt"/>
                <a:hlinkClick r:id="rId3"/>
              </a:rPr>
              <a:t>?WT.mc_id=DP-MVP-5003697</a:t>
            </a:r>
            <a:endParaRPr lang="en-US" sz="3200" dirty="0">
              <a:ea typeface="+mn-lt"/>
              <a:cs typeface="+mn-lt"/>
            </a:endParaRPr>
          </a:p>
          <a:p>
            <a:r>
              <a:rPr lang="en-US" sz="3600" dirty="0">
                <a:ea typeface="+mn-lt"/>
                <a:cs typeface="+mn-lt"/>
              </a:rPr>
              <a:t>Over 1000 MVPs are registered to participate</a:t>
            </a:r>
          </a:p>
          <a:p>
            <a:r>
              <a:rPr lang="en-US" sz="3600" dirty="0">
                <a:ea typeface="+mn-lt"/>
                <a:cs typeface="+mn-lt"/>
              </a:rPr>
              <a:t>Works also for sites: azure.microsoft.com, learn.microsoft.com, cloudblogs.microsoft.com and many more Microsoft sites.</a:t>
            </a:r>
            <a:endParaRPr lang="en-US" dirty="0"/>
          </a:p>
          <a:p>
            <a:endParaRPr lang="en-US" sz="3600" dirty="0">
              <a:cs typeface="Calibri" panose="020F0502020204030204"/>
            </a:endParaRPr>
          </a:p>
          <a:p>
            <a:r>
              <a:rPr lang="en-US" sz="3600" dirty="0">
                <a:ea typeface="+mn-lt"/>
                <a:cs typeface="+mn-lt"/>
              </a:rPr>
              <a:t>Contact </a:t>
            </a:r>
            <a:r>
              <a:rPr lang="en-US" sz="3600" dirty="0">
                <a:ea typeface="+mn-lt"/>
                <a:cs typeface="+mn-lt"/>
                <a:hlinkClick r:id="rId4">
                  <a:extLst>
                    <a:ext uri="{A12FA001-AC4F-418D-AE19-62706E023703}">
                      <ahyp:hlinkClr xmlns:ahyp="http://schemas.microsoft.com/office/drawing/2018/hyperlinkcolor" val="tx"/>
                    </a:ext>
                  </a:extLst>
                </a:hlinkClick>
              </a:rPr>
              <a:t>skillingchampion@microsoft.com</a:t>
            </a:r>
            <a:r>
              <a:rPr lang="en-US" sz="3600" dirty="0">
                <a:ea typeface="+mn-lt"/>
                <a:cs typeface="+mn-lt"/>
              </a:rPr>
              <a:t> </a:t>
            </a:r>
            <a:r>
              <a:rPr lang="en-US" sz="3600" b="0" i="0" dirty="0">
                <a:effectLst/>
                <a:ea typeface="+mn-lt"/>
                <a:cs typeface="+mn-lt"/>
              </a:rPr>
              <a:t>to sign up</a:t>
            </a:r>
            <a:endParaRPr lang="en-US" sz="3600" dirty="0">
              <a:ea typeface="+mn-lt"/>
              <a:cs typeface="+mn-lt"/>
            </a:endParaRPr>
          </a:p>
          <a:p>
            <a:r>
              <a:rPr lang="en-US" sz="3600" dirty="0">
                <a:ea typeface="+mn-lt"/>
                <a:cs typeface="+mn-lt"/>
              </a:rPr>
              <a:t>Browser extension </a:t>
            </a:r>
            <a:r>
              <a:rPr lang="en-US" sz="3600" dirty="0">
                <a:ea typeface="+mn-lt"/>
                <a:cs typeface="+mn-lt"/>
                <a:hlinkClick r:id="rId5"/>
              </a:rPr>
              <a:t>https://microsoftedge.microsoft.com/addons/detail/skilling-champion-extensi/fmbcbeaecledoacfmelbailimfbcjpkb</a:t>
            </a:r>
            <a:r>
              <a:rPr lang="en-US" sz="3600" dirty="0">
                <a:ea typeface="+mn-lt"/>
                <a:cs typeface="+mn-lt"/>
              </a:rPr>
              <a:t> </a:t>
            </a:r>
          </a:p>
          <a:p>
            <a:endParaRPr lang="en-US" sz="3600" dirty="0">
              <a:cs typeface="Calibri"/>
            </a:endParaRPr>
          </a:p>
        </p:txBody>
      </p:sp>
    </p:spTree>
    <p:extLst>
      <p:ext uri="{BB962C8B-B14F-4D97-AF65-F5344CB8AC3E}">
        <p14:creationId xmlns:p14="http://schemas.microsoft.com/office/powerpoint/2010/main" val="3140523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a:xfrm>
            <a:off x="6907502" y="4133212"/>
            <a:ext cx="6179066" cy="1538883"/>
          </a:xfrm>
        </p:spPr>
        <p:txBody>
          <a:bodyPr/>
          <a:lstStyle/>
          <a:p>
            <a:r>
              <a:rPr lang="en-US" sz="10000"/>
              <a:t>Q&amp;A</a:t>
            </a:r>
          </a:p>
        </p:txBody>
      </p:sp>
      <p:pic>
        <p:nvPicPr>
          <p:cNvPr id="6" name="Picture 5" descr="Learn pathways and gridlines">
            <a:extLst>
              <a:ext uri="{FF2B5EF4-FFF2-40B4-BE49-F238E27FC236}">
                <a16:creationId xmlns:a16="http://schemas.microsoft.com/office/drawing/2014/main" id="{9E432045-F198-442D-9C73-D76BC309171A}"/>
              </a:ext>
            </a:extLst>
          </p:cNvPr>
          <p:cNvPicPr>
            <a:picLocks noChangeAspect="1"/>
          </p:cNvPicPr>
          <p:nvPr/>
        </p:nvPicPr>
        <p:blipFill>
          <a:blip r:embed="rId2"/>
          <a:stretch>
            <a:fillRect/>
          </a:stretch>
        </p:blipFill>
        <p:spPr>
          <a:xfrm>
            <a:off x="3569778" y="3594508"/>
            <a:ext cx="8622222" cy="3263492"/>
          </a:xfrm>
          <a:prstGeom prst="rect">
            <a:avLst/>
          </a:prstGeom>
        </p:spPr>
      </p:pic>
      <p:pic>
        <p:nvPicPr>
          <p:cNvPr id="12" name="Picture 11" descr="Learn pathways and gridlines">
            <a:extLst>
              <a:ext uri="{FF2B5EF4-FFF2-40B4-BE49-F238E27FC236}">
                <a16:creationId xmlns:a16="http://schemas.microsoft.com/office/drawing/2014/main" id="{76A1C01F-6EB2-498B-AC2A-76A2FC8BE7E6}"/>
              </a:ext>
            </a:extLst>
          </p:cNvPr>
          <p:cNvPicPr>
            <a:picLocks noChangeAspect="1"/>
          </p:cNvPicPr>
          <p:nvPr/>
        </p:nvPicPr>
        <p:blipFill>
          <a:blip r:embed="rId3"/>
          <a:stretch>
            <a:fillRect/>
          </a:stretch>
        </p:blipFill>
        <p:spPr>
          <a:xfrm>
            <a:off x="3952776" y="4688017"/>
            <a:ext cx="8186059" cy="2301552"/>
          </a:xfrm>
          <a:prstGeom prst="rect">
            <a:avLst/>
          </a:prstGeom>
        </p:spPr>
      </p:pic>
      <p:pic>
        <p:nvPicPr>
          <p:cNvPr id="3" name="Picture 2" descr="Developer Relations Content and Learning">
            <a:extLst>
              <a:ext uri="{FF2B5EF4-FFF2-40B4-BE49-F238E27FC236}">
                <a16:creationId xmlns:a16="http://schemas.microsoft.com/office/drawing/2014/main" id="{2E260FBC-B4E6-4253-BE59-5A06FCA0597F}"/>
              </a:ext>
            </a:extLst>
          </p:cNvPr>
          <p:cNvPicPr>
            <a:picLocks noChangeAspect="1"/>
          </p:cNvPicPr>
          <p:nvPr/>
        </p:nvPicPr>
        <p:blipFill>
          <a:blip r:embed="rId4"/>
          <a:stretch>
            <a:fillRect/>
          </a:stretch>
        </p:blipFill>
        <p:spPr>
          <a:xfrm>
            <a:off x="4626049" y="6560480"/>
            <a:ext cx="3254840" cy="102399"/>
          </a:xfrm>
          <a:prstGeom prst="rect">
            <a:avLst/>
          </a:prstGeom>
        </p:spPr>
      </p:pic>
      <p:sp>
        <p:nvSpPr>
          <p:cNvPr id="9" name="TextBox 8">
            <a:extLst>
              <a:ext uri="{FF2B5EF4-FFF2-40B4-BE49-F238E27FC236}">
                <a16:creationId xmlns:a16="http://schemas.microsoft.com/office/drawing/2014/main" id="{84DA7986-4A2D-44E6-B3C2-548DF31A5C48}"/>
              </a:ext>
            </a:extLst>
          </p:cNvPr>
          <p:cNvSpPr txBox="1"/>
          <p:nvPr/>
        </p:nvSpPr>
        <p:spPr>
          <a:xfrm>
            <a:off x="0" y="5657671"/>
            <a:ext cx="6762750" cy="1200329"/>
          </a:xfrm>
          <a:prstGeom prst="rect">
            <a:avLst/>
          </a:prstGeom>
          <a:noFill/>
        </p:spPr>
        <p:txBody>
          <a:bodyPr wrap="square">
            <a:spAutoFit/>
          </a:bodyPr>
          <a:lstStyle/>
          <a:p>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Twitter: </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hlinkClick r:id="rId5">
                  <a:extLst>
                    <a:ext uri="{A12FA001-AC4F-418D-AE19-62706E023703}">
                      <ahyp:hlinkClr xmlns:ahyp="http://schemas.microsoft.com/office/drawing/2018/hyperlinkcolor" val="tx"/>
                    </a:ext>
                  </a:extLst>
                </a:hlinkClick>
              </a:rPr>
              <a:t>@SQLDocs</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 </a:t>
            </a:r>
            <a:b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b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#PingMSFTDocs</a:t>
            </a:r>
            <a:endParaRPr lang="en-US" sz="1600"/>
          </a:p>
        </p:txBody>
      </p:sp>
    </p:spTree>
    <p:extLst>
      <p:ext uri="{BB962C8B-B14F-4D97-AF65-F5344CB8AC3E}">
        <p14:creationId xmlns:p14="http://schemas.microsoft.com/office/powerpoint/2010/main" val="271070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a:xfrm>
            <a:off x="2867129" y="3084265"/>
            <a:ext cx="6179066" cy="1538883"/>
          </a:xfrm>
        </p:spPr>
        <p:txBody>
          <a:bodyPr/>
          <a:lstStyle/>
          <a:p>
            <a:r>
              <a:rPr lang="en-US" sz="10000"/>
              <a:t>Thank you</a:t>
            </a:r>
          </a:p>
        </p:txBody>
      </p:sp>
      <p:pic>
        <p:nvPicPr>
          <p:cNvPr id="4" name="Picture 3">
            <a:extLst>
              <a:ext uri="{FF2B5EF4-FFF2-40B4-BE49-F238E27FC236}">
                <a16:creationId xmlns:a16="http://schemas.microsoft.com/office/drawing/2014/main" id="{AA3ED2EA-A331-421D-A573-58E804D9711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2318" y="-26126"/>
            <a:ext cx="6539682" cy="3809524"/>
          </a:xfrm>
          <a:prstGeom prst="rect">
            <a:avLst/>
          </a:prstGeom>
        </p:spPr>
      </p:pic>
      <p:pic>
        <p:nvPicPr>
          <p:cNvPr id="6" name="Picture 5">
            <a:extLst>
              <a:ext uri="{FF2B5EF4-FFF2-40B4-BE49-F238E27FC236}">
                <a16:creationId xmlns:a16="http://schemas.microsoft.com/office/drawing/2014/main" id="{9E432045-F198-442D-9C73-D76BC309171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569778" y="3594508"/>
            <a:ext cx="8622222" cy="3263492"/>
          </a:xfrm>
          <a:prstGeom prst="rect">
            <a:avLst/>
          </a:prstGeom>
        </p:spPr>
      </p:pic>
      <p:pic>
        <p:nvPicPr>
          <p:cNvPr id="10" name="Picture 9">
            <a:extLst>
              <a:ext uri="{FF2B5EF4-FFF2-40B4-BE49-F238E27FC236}">
                <a16:creationId xmlns:a16="http://schemas.microsoft.com/office/drawing/2014/main" id="{97DA713C-55BF-4E9B-9ED0-DA8DEC39477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394736" y="11413"/>
            <a:ext cx="4797264" cy="3225952"/>
          </a:xfrm>
          <a:prstGeom prst="rect">
            <a:avLst/>
          </a:prstGeom>
        </p:spPr>
      </p:pic>
      <p:pic>
        <p:nvPicPr>
          <p:cNvPr id="12" name="Picture 11">
            <a:extLst>
              <a:ext uri="{FF2B5EF4-FFF2-40B4-BE49-F238E27FC236}">
                <a16:creationId xmlns:a16="http://schemas.microsoft.com/office/drawing/2014/main" id="{76A1C01F-6EB2-498B-AC2A-76A2FC8BE7E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952776" y="4688017"/>
            <a:ext cx="8186059" cy="2301552"/>
          </a:xfrm>
          <a:prstGeom prst="rect">
            <a:avLst/>
          </a:prstGeom>
        </p:spPr>
      </p:pic>
      <p:pic>
        <p:nvPicPr>
          <p:cNvPr id="3" name="Picture 2">
            <a:extLst>
              <a:ext uri="{FF2B5EF4-FFF2-40B4-BE49-F238E27FC236}">
                <a16:creationId xmlns:a16="http://schemas.microsoft.com/office/drawing/2014/main" id="{2E260FBC-B4E6-4253-BE59-5A06FCA0597F}"/>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50803" y="6656173"/>
            <a:ext cx="3254840" cy="102399"/>
          </a:xfrm>
          <a:prstGeom prst="rect">
            <a:avLst/>
          </a:prstGeom>
        </p:spPr>
      </p:pic>
      <p:sp>
        <p:nvSpPr>
          <p:cNvPr id="5" name="TextBox 4">
            <a:extLst>
              <a:ext uri="{FF2B5EF4-FFF2-40B4-BE49-F238E27FC236}">
                <a16:creationId xmlns:a16="http://schemas.microsoft.com/office/drawing/2014/main" id="{D06D948F-5002-48CD-A6D3-DDED473A1F26}"/>
              </a:ext>
            </a:extLst>
          </p:cNvPr>
          <p:cNvSpPr txBox="1"/>
          <p:nvPr/>
        </p:nvSpPr>
        <p:spPr>
          <a:xfrm>
            <a:off x="0" y="5657671"/>
            <a:ext cx="6762750" cy="1200329"/>
          </a:xfrm>
          <a:prstGeom prst="rect">
            <a:avLst/>
          </a:prstGeom>
          <a:noFill/>
        </p:spPr>
        <p:txBody>
          <a:bodyPr wrap="square">
            <a:spAutoFit/>
          </a:bodyPr>
          <a:lstStyle/>
          <a:p>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Twitter: </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hlinkClick r:id="rId8">
                  <a:extLst>
                    <a:ext uri="{A12FA001-AC4F-418D-AE19-62706E023703}">
                      <ahyp:hlinkClr xmlns:ahyp="http://schemas.microsoft.com/office/drawing/2018/hyperlinkcolor" val="tx"/>
                    </a:ext>
                  </a:extLst>
                </a:hlinkClick>
              </a:rPr>
              <a:t>@SQLDocs</a:t>
            </a: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 </a:t>
            </a:r>
            <a:b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br>
            <a:r>
              <a:rPr kumimoji="0" lang="en-US" sz="3600" b="1" i="0" u="none" strike="noStrike" kern="1200" cap="none" spc="0" normalizeH="0" baseline="0" noProof="0">
                <a:ln>
                  <a:noFill/>
                </a:ln>
                <a:effectLst>
                  <a:outerShdw blurRad="38100" dist="38100" dir="2700000" algn="tl">
                    <a:srgbClr val="000000">
                      <a:alpha val="43137"/>
                    </a:srgbClr>
                  </a:outerShdw>
                </a:effectLst>
                <a:uLnTx/>
                <a:uFillTx/>
                <a:latin typeface="Calibri Light" panose="020F0302020204030204"/>
                <a:ea typeface="+mj-ea"/>
                <a:cs typeface="+mj-cs"/>
              </a:rPr>
              <a:t>#PingMSFTDocs</a:t>
            </a:r>
            <a:endParaRPr lang="en-US" sz="1600"/>
          </a:p>
        </p:txBody>
      </p:sp>
    </p:spTree>
    <p:extLst>
      <p:ext uri="{BB962C8B-B14F-4D97-AF65-F5344CB8AC3E}">
        <p14:creationId xmlns:p14="http://schemas.microsoft.com/office/powerpoint/2010/main" val="239762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6E6B-1D58-4E00-8BD0-49E2042A2AA0}"/>
              </a:ext>
            </a:extLst>
          </p:cNvPr>
          <p:cNvSpPr>
            <a:spLocks noGrp="1"/>
          </p:cNvSpPr>
          <p:nvPr>
            <p:ph type="title"/>
          </p:nvPr>
        </p:nvSpPr>
        <p:spPr/>
        <p:txBody>
          <a:bodyPr>
            <a:normAutofit/>
          </a:bodyPr>
          <a:lstStyle/>
          <a:p>
            <a:r>
              <a:rPr lang="en-US" sz="4800"/>
              <a:t>What is DevRel?</a:t>
            </a:r>
          </a:p>
        </p:txBody>
      </p:sp>
      <p:sp>
        <p:nvSpPr>
          <p:cNvPr id="3" name="Content Placeholder 2">
            <a:extLst>
              <a:ext uri="{FF2B5EF4-FFF2-40B4-BE49-F238E27FC236}">
                <a16:creationId xmlns:a16="http://schemas.microsoft.com/office/drawing/2014/main" id="{48B9C907-E250-43BB-A2EE-76481962BDBE}"/>
              </a:ext>
            </a:extLst>
          </p:cNvPr>
          <p:cNvSpPr>
            <a:spLocks noGrp="1"/>
          </p:cNvSpPr>
          <p:nvPr>
            <p:ph idx="1"/>
          </p:nvPr>
        </p:nvSpPr>
        <p:spPr>
          <a:xfrm>
            <a:off x="838200" y="1468582"/>
            <a:ext cx="10515600" cy="5186217"/>
          </a:xfrm>
        </p:spPr>
        <p:txBody>
          <a:bodyPr>
            <a:normAutofit/>
          </a:bodyPr>
          <a:lstStyle/>
          <a:p>
            <a:pPr lvl="1"/>
            <a:r>
              <a:rPr lang="en-US" sz="3600"/>
              <a:t>Documentation </a:t>
            </a:r>
          </a:p>
          <a:p>
            <a:pPr lvl="2"/>
            <a:r>
              <a:rPr lang="en-US" sz="3200"/>
              <a:t>Introductory thru expert level and reference</a:t>
            </a:r>
          </a:p>
          <a:p>
            <a:pPr lvl="1"/>
            <a:r>
              <a:rPr lang="en-US" sz="3600"/>
              <a:t>Community interaction</a:t>
            </a:r>
          </a:p>
          <a:p>
            <a:pPr lvl="2"/>
            <a:r>
              <a:rPr lang="en-US" sz="3200"/>
              <a:t>Bugs, suggestions, feedback</a:t>
            </a:r>
          </a:p>
          <a:p>
            <a:pPr lvl="2"/>
            <a:r>
              <a:rPr lang="en-US" sz="3200"/>
              <a:t>Technical background</a:t>
            </a:r>
          </a:p>
          <a:p>
            <a:pPr lvl="1"/>
            <a:r>
              <a:rPr lang="en-US" sz="3600"/>
              <a:t>Strategic advantage</a:t>
            </a:r>
          </a:p>
          <a:p>
            <a:pPr lvl="2"/>
            <a:r>
              <a:rPr lang="en-US" sz="3200"/>
              <a:t>Enhance adoption</a:t>
            </a:r>
          </a:p>
          <a:p>
            <a:pPr lvl="2"/>
            <a:r>
              <a:rPr lang="en-US" sz="3200"/>
              <a:t>Technical marketing</a:t>
            </a:r>
          </a:p>
          <a:p>
            <a:pPr lvl="1"/>
            <a:r>
              <a:rPr lang="en-US" sz="3600"/>
              <a:t>Connecting with YOU</a:t>
            </a:r>
          </a:p>
        </p:txBody>
      </p:sp>
    </p:spTree>
    <p:extLst>
      <p:ext uri="{BB962C8B-B14F-4D97-AF65-F5344CB8AC3E}">
        <p14:creationId xmlns:p14="http://schemas.microsoft.com/office/powerpoint/2010/main" val="3778086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ADD7C1-B932-311A-F337-4BBAD70A12D3}"/>
              </a:ext>
            </a:extLst>
          </p:cNvPr>
          <p:cNvSpPr>
            <a:spLocks noGrp="1"/>
          </p:cNvSpPr>
          <p:nvPr>
            <p:ph type="title"/>
          </p:nvPr>
        </p:nvSpPr>
        <p:spPr>
          <a:xfrm>
            <a:off x="588263" y="894570"/>
            <a:ext cx="11018520" cy="492443"/>
          </a:xfrm>
        </p:spPr>
        <p:txBody>
          <a:bodyPr>
            <a:normAutofit fontScale="90000"/>
          </a:bodyPr>
          <a:lstStyle/>
          <a:p>
            <a:r>
              <a:rPr lang="en-US"/>
              <a:t>Microsoft Learn. Spark Possibility</a:t>
            </a:r>
          </a:p>
        </p:txBody>
      </p:sp>
      <p:pic>
        <p:nvPicPr>
          <p:cNvPr id="39" name="Picture Placeholder 38" descr="A picture containing indoor&#10;&#10;Description automatically generated">
            <a:extLst>
              <a:ext uri="{FF2B5EF4-FFF2-40B4-BE49-F238E27FC236}">
                <a16:creationId xmlns:a16="http://schemas.microsoft.com/office/drawing/2014/main" id="{1F196E7C-73D0-CE0C-441A-D5D78274DEA2}"/>
              </a:ext>
            </a:extLst>
          </p:cNvPr>
          <p:cNvPicPr>
            <a:picLocks noGrp="1" noChangeAspect="1"/>
          </p:cNvPicPr>
          <p:nvPr>
            <p:ph type="pic" sz="quarter" idx="13"/>
          </p:nvPr>
        </p:nvPicPr>
        <p:blipFill>
          <a:blip r:embed="rId2"/>
          <a:srcRect l="27414" r="27414"/>
          <a:stretch>
            <a:fillRect/>
          </a:stretch>
        </p:blipFill>
        <p:spPr>
          <a:xfrm>
            <a:off x="348088" y="2286000"/>
            <a:ext cx="1737360" cy="1737360"/>
          </a:xfrm>
        </p:spPr>
      </p:pic>
      <p:sp>
        <p:nvSpPr>
          <p:cNvPr id="7" name="Text Placeholder 6">
            <a:extLst>
              <a:ext uri="{FF2B5EF4-FFF2-40B4-BE49-F238E27FC236}">
                <a16:creationId xmlns:a16="http://schemas.microsoft.com/office/drawing/2014/main" id="{9E11710D-E185-AAD4-5AB7-50937F849B1B}"/>
              </a:ext>
            </a:extLst>
          </p:cNvPr>
          <p:cNvSpPr>
            <a:spLocks noGrp="1"/>
          </p:cNvSpPr>
          <p:nvPr>
            <p:ph type="body" sz="quarter" idx="16"/>
          </p:nvPr>
        </p:nvSpPr>
        <p:spPr>
          <a:xfrm>
            <a:off x="348088" y="4235450"/>
            <a:ext cx="1737360" cy="246221"/>
          </a:xfrm>
        </p:spPr>
        <p:txBody>
          <a:bodyPr>
            <a:noAutofit/>
          </a:bodyPr>
          <a:lstStyle/>
          <a:p>
            <a:r>
              <a:rPr lang="en-US" sz="2800" dirty="0"/>
              <a:t>Docs</a:t>
            </a:r>
          </a:p>
        </p:txBody>
      </p:sp>
      <p:pic>
        <p:nvPicPr>
          <p:cNvPr id="41" name="Picture Placeholder 40" descr="A stack of books&#10;&#10;Description automatically generated with medium confidence">
            <a:extLst>
              <a:ext uri="{FF2B5EF4-FFF2-40B4-BE49-F238E27FC236}">
                <a16:creationId xmlns:a16="http://schemas.microsoft.com/office/drawing/2014/main" id="{A047A4FA-6861-EBD3-1F4C-68F3B6169260}"/>
              </a:ext>
            </a:extLst>
          </p:cNvPr>
          <p:cNvPicPr>
            <a:picLocks noGrp="1" noChangeAspect="1"/>
          </p:cNvPicPr>
          <p:nvPr>
            <p:ph type="pic" sz="quarter" idx="19"/>
          </p:nvPr>
        </p:nvPicPr>
        <p:blipFill>
          <a:blip r:embed="rId3"/>
          <a:srcRect l="27393" r="27393"/>
          <a:stretch>
            <a:fillRect/>
          </a:stretch>
        </p:blipFill>
        <p:spPr>
          <a:xfrm>
            <a:off x="2299716" y="2286000"/>
            <a:ext cx="1737360" cy="1737360"/>
          </a:xfrm>
        </p:spPr>
      </p:pic>
      <p:sp>
        <p:nvSpPr>
          <p:cNvPr id="8" name="Text Placeholder 7">
            <a:extLst>
              <a:ext uri="{FF2B5EF4-FFF2-40B4-BE49-F238E27FC236}">
                <a16:creationId xmlns:a16="http://schemas.microsoft.com/office/drawing/2014/main" id="{565082E9-99DB-ADD2-F997-0FC6B11CC142}"/>
              </a:ext>
            </a:extLst>
          </p:cNvPr>
          <p:cNvSpPr>
            <a:spLocks noGrp="1"/>
          </p:cNvSpPr>
          <p:nvPr>
            <p:ph type="body" sz="quarter" idx="17"/>
          </p:nvPr>
        </p:nvSpPr>
        <p:spPr>
          <a:xfrm>
            <a:off x="2299716" y="4235450"/>
            <a:ext cx="1737360" cy="246221"/>
          </a:xfrm>
        </p:spPr>
        <p:txBody>
          <a:bodyPr>
            <a:noAutofit/>
          </a:bodyPr>
          <a:lstStyle/>
          <a:p>
            <a:r>
              <a:rPr lang="en-US" sz="2800"/>
              <a:t>Training</a:t>
            </a:r>
          </a:p>
        </p:txBody>
      </p:sp>
      <p:pic>
        <p:nvPicPr>
          <p:cNvPr id="43" name="Picture Placeholder 42" descr="A picture containing text&#10;&#10;Description automatically generated">
            <a:extLst>
              <a:ext uri="{FF2B5EF4-FFF2-40B4-BE49-F238E27FC236}">
                <a16:creationId xmlns:a16="http://schemas.microsoft.com/office/drawing/2014/main" id="{7EF82674-60FE-40DC-AC7A-14006549B540}"/>
              </a:ext>
            </a:extLst>
          </p:cNvPr>
          <p:cNvPicPr>
            <a:picLocks noGrp="1" noChangeAspect="1"/>
          </p:cNvPicPr>
          <p:nvPr>
            <p:ph type="pic" sz="quarter" idx="20"/>
          </p:nvPr>
        </p:nvPicPr>
        <p:blipFill>
          <a:blip r:embed="rId4"/>
          <a:srcRect l="27414" r="27414"/>
          <a:stretch>
            <a:fillRect/>
          </a:stretch>
        </p:blipFill>
        <p:spPr>
          <a:xfrm>
            <a:off x="4251425" y="2286000"/>
            <a:ext cx="1737360" cy="1737360"/>
          </a:xfrm>
        </p:spPr>
      </p:pic>
      <p:sp>
        <p:nvSpPr>
          <p:cNvPr id="9" name="Text Placeholder 8">
            <a:extLst>
              <a:ext uri="{FF2B5EF4-FFF2-40B4-BE49-F238E27FC236}">
                <a16:creationId xmlns:a16="http://schemas.microsoft.com/office/drawing/2014/main" id="{82F7BD9A-2EE3-2C5F-91ED-AA8428568615}"/>
              </a:ext>
            </a:extLst>
          </p:cNvPr>
          <p:cNvSpPr>
            <a:spLocks noGrp="1"/>
          </p:cNvSpPr>
          <p:nvPr>
            <p:ph type="body" sz="quarter" idx="18"/>
          </p:nvPr>
        </p:nvSpPr>
        <p:spPr>
          <a:xfrm>
            <a:off x="4251425" y="4235451"/>
            <a:ext cx="1737360" cy="246221"/>
          </a:xfrm>
        </p:spPr>
        <p:txBody>
          <a:bodyPr>
            <a:noAutofit/>
          </a:bodyPr>
          <a:lstStyle/>
          <a:p>
            <a:r>
              <a:rPr lang="en-US" sz="2800" dirty="0"/>
              <a:t>Certs</a:t>
            </a:r>
          </a:p>
        </p:txBody>
      </p:sp>
      <p:pic>
        <p:nvPicPr>
          <p:cNvPr id="45" name="Picture Placeholder 44">
            <a:extLst>
              <a:ext uri="{FF2B5EF4-FFF2-40B4-BE49-F238E27FC236}">
                <a16:creationId xmlns:a16="http://schemas.microsoft.com/office/drawing/2014/main" id="{17B1A349-B51D-67B3-4A49-7C585E411C34}"/>
              </a:ext>
            </a:extLst>
          </p:cNvPr>
          <p:cNvPicPr>
            <a:picLocks noGrp="1" noChangeAspect="1"/>
          </p:cNvPicPr>
          <p:nvPr>
            <p:ph type="pic" sz="quarter" idx="21"/>
          </p:nvPr>
        </p:nvPicPr>
        <p:blipFill>
          <a:blip r:embed="rId5"/>
          <a:srcRect l="27414" r="27414"/>
          <a:stretch>
            <a:fillRect/>
          </a:stretch>
        </p:blipFill>
        <p:spPr>
          <a:xfrm>
            <a:off x="6203134" y="2286000"/>
            <a:ext cx="1737360" cy="1737360"/>
          </a:xfrm>
        </p:spPr>
      </p:pic>
      <p:sp>
        <p:nvSpPr>
          <p:cNvPr id="13" name="Text Placeholder 12">
            <a:extLst>
              <a:ext uri="{FF2B5EF4-FFF2-40B4-BE49-F238E27FC236}">
                <a16:creationId xmlns:a16="http://schemas.microsoft.com/office/drawing/2014/main" id="{2920D0E2-52E7-BC74-F6A5-EA5BA43B7762}"/>
              </a:ext>
            </a:extLst>
          </p:cNvPr>
          <p:cNvSpPr>
            <a:spLocks noGrp="1"/>
          </p:cNvSpPr>
          <p:nvPr>
            <p:ph type="body" sz="quarter" idx="22"/>
          </p:nvPr>
        </p:nvSpPr>
        <p:spPr>
          <a:xfrm>
            <a:off x="6203134" y="4235450"/>
            <a:ext cx="1737360" cy="246221"/>
          </a:xfrm>
        </p:spPr>
        <p:txBody>
          <a:bodyPr>
            <a:noAutofit/>
          </a:bodyPr>
          <a:lstStyle/>
          <a:p>
            <a:r>
              <a:rPr lang="en-US" sz="2800"/>
              <a:t>Q&amp;A</a:t>
            </a:r>
          </a:p>
        </p:txBody>
      </p:sp>
      <p:pic>
        <p:nvPicPr>
          <p:cNvPr id="50" name="Picture Placeholder 49" descr="Graphical user interface&#10;&#10;Description automatically generated">
            <a:extLst>
              <a:ext uri="{FF2B5EF4-FFF2-40B4-BE49-F238E27FC236}">
                <a16:creationId xmlns:a16="http://schemas.microsoft.com/office/drawing/2014/main" id="{480FCCEE-55CC-CDF3-6025-358521C072A4}"/>
              </a:ext>
            </a:extLst>
          </p:cNvPr>
          <p:cNvPicPr>
            <a:picLocks noGrp="1" noChangeAspect="1"/>
          </p:cNvPicPr>
          <p:nvPr>
            <p:ph type="pic" sz="quarter" idx="23"/>
          </p:nvPr>
        </p:nvPicPr>
        <p:blipFill>
          <a:blip r:embed="rId6"/>
          <a:srcRect l="27414" r="27414"/>
          <a:stretch>
            <a:fillRect/>
          </a:stretch>
        </p:blipFill>
        <p:spPr>
          <a:xfrm>
            <a:off x="8154843" y="2286000"/>
            <a:ext cx="1737360" cy="1737360"/>
          </a:xfrm>
        </p:spPr>
      </p:pic>
      <p:sp>
        <p:nvSpPr>
          <p:cNvPr id="15" name="Text Placeholder 14">
            <a:extLst>
              <a:ext uri="{FF2B5EF4-FFF2-40B4-BE49-F238E27FC236}">
                <a16:creationId xmlns:a16="http://schemas.microsoft.com/office/drawing/2014/main" id="{C7E9EECB-D2F2-EF34-650D-3088B304E2D8}"/>
              </a:ext>
            </a:extLst>
          </p:cNvPr>
          <p:cNvSpPr>
            <a:spLocks noGrp="1"/>
          </p:cNvSpPr>
          <p:nvPr>
            <p:ph type="body" sz="quarter" idx="24"/>
          </p:nvPr>
        </p:nvSpPr>
        <p:spPr>
          <a:xfrm>
            <a:off x="8154843" y="4235450"/>
            <a:ext cx="1737360" cy="246221"/>
          </a:xfrm>
        </p:spPr>
        <p:txBody>
          <a:bodyPr>
            <a:noAutofit/>
          </a:bodyPr>
          <a:lstStyle/>
          <a:p>
            <a:r>
              <a:rPr lang="en-US" sz="2800"/>
              <a:t>Code Samples</a:t>
            </a:r>
          </a:p>
        </p:txBody>
      </p:sp>
      <p:pic>
        <p:nvPicPr>
          <p:cNvPr id="51" name="Picture Placeholder 49">
            <a:extLst>
              <a:ext uri="{FF2B5EF4-FFF2-40B4-BE49-F238E27FC236}">
                <a16:creationId xmlns:a16="http://schemas.microsoft.com/office/drawing/2014/main" id="{FD828F6A-6544-8A92-882F-5A9EA088811D}"/>
              </a:ext>
            </a:extLst>
          </p:cNvPr>
          <p:cNvPicPr>
            <a:picLocks noChangeAspect="1"/>
          </p:cNvPicPr>
          <p:nvPr/>
        </p:nvPicPr>
        <p:blipFill>
          <a:blip r:embed="rId7"/>
          <a:srcRect l="27414" r="27414"/>
          <a:stretch/>
        </p:blipFill>
        <p:spPr bwMode="ltGray">
          <a:xfrm>
            <a:off x="10106552" y="2286000"/>
            <a:ext cx="1737360" cy="1737360"/>
          </a:xfrm>
          <a:prstGeom prst="ellipse">
            <a:avLst/>
          </a:prstGeom>
          <a:blipFill>
            <a:blip r:embed="rId8"/>
            <a:stretch>
              <a:fillRect/>
            </a:stretch>
          </a:blipFill>
        </p:spPr>
      </p:pic>
      <p:sp>
        <p:nvSpPr>
          <p:cNvPr id="52" name="Text Placeholder 14">
            <a:extLst>
              <a:ext uri="{FF2B5EF4-FFF2-40B4-BE49-F238E27FC236}">
                <a16:creationId xmlns:a16="http://schemas.microsoft.com/office/drawing/2014/main" id="{3DF08497-ACC5-8A27-4EB9-38E9E3E0DB8C}"/>
              </a:ext>
            </a:extLst>
          </p:cNvPr>
          <p:cNvSpPr txBox="1">
            <a:spLocks/>
          </p:cNvSpPr>
          <p:nvPr/>
        </p:nvSpPr>
        <p:spPr>
          <a:xfrm>
            <a:off x="10106552" y="4235450"/>
            <a:ext cx="1737360" cy="43088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Shows</a:t>
            </a:r>
          </a:p>
        </p:txBody>
      </p:sp>
    </p:spTree>
    <p:extLst>
      <p:ext uri="{BB962C8B-B14F-4D97-AF65-F5344CB8AC3E}">
        <p14:creationId xmlns:p14="http://schemas.microsoft.com/office/powerpoint/2010/main" val="3277767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CB43-DDC2-9342-AB11-A7F3D397D237}"/>
              </a:ext>
            </a:extLst>
          </p:cNvPr>
          <p:cNvSpPr>
            <a:spLocks noGrp="1"/>
          </p:cNvSpPr>
          <p:nvPr>
            <p:ph type="title"/>
          </p:nvPr>
        </p:nvSpPr>
        <p:spPr>
          <a:xfrm>
            <a:off x="588263" y="457200"/>
            <a:ext cx="11018520" cy="492443"/>
          </a:xfrm>
        </p:spPr>
        <p:txBody>
          <a:bodyPr/>
          <a:lstStyle/>
          <a:p>
            <a:r>
              <a:rPr lang="en-US"/>
              <a:t>Where will you contribute?</a:t>
            </a:r>
          </a:p>
        </p:txBody>
      </p:sp>
      <p:sp>
        <p:nvSpPr>
          <p:cNvPr id="7" name="Text Placeholder 6">
            <a:extLst>
              <a:ext uri="{FF2B5EF4-FFF2-40B4-BE49-F238E27FC236}">
                <a16:creationId xmlns:a16="http://schemas.microsoft.com/office/drawing/2014/main" id="{E5DA3005-954F-633A-26F8-B1783FB96EF0}"/>
              </a:ext>
            </a:extLst>
          </p:cNvPr>
          <p:cNvSpPr>
            <a:spLocks noGrp="1"/>
          </p:cNvSpPr>
          <p:nvPr>
            <p:ph type="body" sz="quarter" idx="18"/>
          </p:nvPr>
        </p:nvSpPr>
        <p:spPr>
          <a:xfrm>
            <a:off x="6244208" y="3030189"/>
            <a:ext cx="2532063" cy="276999"/>
          </a:xfrm>
        </p:spPr>
        <p:txBody>
          <a:bodyPr>
            <a:noAutofit/>
          </a:bodyPr>
          <a:lstStyle/>
          <a:p>
            <a:r>
              <a:rPr lang="en-US" sz="2600"/>
              <a:t>Q&amp;A</a:t>
            </a:r>
          </a:p>
        </p:txBody>
      </p:sp>
      <p:sp>
        <p:nvSpPr>
          <p:cNvPr id="5" name="Text Placeholder 4">
            <a:extLst>
              <a:ext uri="{FF2B5EF4-FFF2-40B4-BE49-F238E27FC236}">
                <a16:creationId xmlns:a16="http://schemas.microsoft.com/office/drawing/2014/main" id="{E9F11024-0000-58BD-0606-E14AC51E91D3}"/>
              </a:ext>
            </a:extLst>
          </p:cNvPr>
          <p:cNvSpPr>
            <a:spLocks noGrp="1"/>
          </p:cNvSpPr>
          <p:nvPr>
            <p:ph type="body" sz="quarter" idx="17"/>
          </p:nvPr>
        </p:nvSpPr>
        <p:spPr>
          <a:xfrm>
            <a:off x="3413125" y="3030189"/>
            <a:ext cx="2533650" cy="276999"/>
          </a:xfrm>
        </p:spPr>
        <p:txBody>
          <a:bodyPr>
            <a:noAutofit/>
          </a:bodyPr>
          <a:lstStyle/>
          <a:p>
            <a:r>
              <a:rPr lang="en-US" sz="2600"/>
              <a:t>Training</a:t>
            </a:r>
          </a:p>
        </p:txBody>
      </p:sp>
      <p:sp>
        <p:nvSpPr>
          <p:cNvPr id="8" name="Text Placeholder 7">
            <a:extLst>
              <a:ext uri="{FF2B5EF4-FFF2-40B4-BE49-F238E27FC236}">
                <a16:creationId xmlns:a16="http://schemas.microsoft.com/office/drawing/2014/main" id="{E781CF07-87E7-F4CC-88ED-33ADBDB4CE59}"/>
              </a:ext>
            </a:extLst>
          </p:cNvPr>
          <p:cNvSpPr>
            <a:spLocks noGrp="1"/>
          </p:cNvSpPr>
          <p:nvPr>
            <p:ph type="body" sz="quarter" idx="19"/>
          </p:nvPr>
        </p:nvSpPr>
        <p:spPr>
          <a:xfrm>
            <a:off x="6244208" y="3875029"/>
            <a:ext cx="2532063" cy="1660968"/>
          </a:xfrm>
        </p:spPr>
        <p:txBody>
          <a:bodyPr/>
          <a:lstStyle/>
          <a:p>
            <a:r>
              <a:rPr lang="en-US" sz="2600"/>
              <a:t>Question / Answer Responses</a:t>
            </a:r>
          </a:p>
          <a:p>
            <a:r>
              <a:rPr lang="en-US" sz="2600"/>
              <a:t>Comments</a:t>
            </a:r>
          </a:p>
        </p:txBody>
      </p:sp>
      <p:sp>
        <p:nvSpPr>
          <p:cNvPr id="6" name="Text Placeholder 5">
            <a:extLst>
              <a:ext uri="{FF2B5EF4-FFF2-40B4-BE49-F238E27FC236}">
                <a16:creationId xmlns:a16="http://schemas.microsoft.com/office/drawing/2014/main" id="{73B85703-8F8D-DBBD-6EE4-6C1835CF0654}"/>
              </a:ext>
            </a:extLst>
          </p:cNvPr>
          <p:cNvSpPr>
            <a:spLocks noGrp="1"/>
          </p:cNvSpPr>
          <p:nvPr>
            <p:ph type="body" sz="quarter" idx="15"/>
          </p:nvPr>
        </p:nvSpPr>
        <p:spPr>
          <a:xfrm>
            <a:off x="3413125" y="3868389"/>
            <a:ext cx="2532063" cy="1660968"/>
          </a:xfrm>
        </p:spPr>
        <p:txBody>
          <a:bodyPr/>
          <a:lstStyle/>
          <a:p>
            <a:r>
              <a:rPr lang="en-US" sz="2600"/>
              <a:t>Updated or new modules</a:t>
            </a:r>
          </a:p>
          <a:p>
            <a:r>
              <a:rPr lang="en-US" sz="2600"/>
              <a:t>Cloud skills challenge</a:t>
            </a:r>
          </a:p>
        </p:txBody>
      </p:sp>
      <p:sp>
        <p:nvSpPr>
          <p:cNvPr id="9" name="Text Placeholder 8">
            <a:extLst>
              <a:ext uri="{FF2B5EF4-FFF2-40B4-BE49-F238E27FC236}">
                <a16:creationId xmlns:a16="http://schemas.microsoft.com/office/drawing/2014/main" id="{7846EEAB-05C7-F975-3687-C62C431240E6}"/>
              </a:ext>
            </a:extLst>
          </p:cNvPr>
          <p:cNvSpPr>
            <a:spLocks noGrp="1"/>
          </p:cNvSpPr>
          <p:nvPr>
            <p:ph type="body" sz="quarter" idx="20"/>
          </p:nvPr>
        </p:nvSpPr>
        <p:spPr>
          <a:xfrm>
            <a:off x="9073133" y="3030189"/>
            <a:ext cx="2533650" cy="276999"/>
          </a:xfrm>
        </p:spPr>
        <p:txBody>
          <a:bodyPr>
            <a:noAutofit/>
          </a:bodyPr>
          <a:lstStyle/>
          <a:p>
            <a:r>
              <a:rPr lang="en-US" sz="2600"/>
              <a:t>Social</a:t>
            </a:r>
          </a:p>
        </p:txBody>
      </p:sp>
      <p:sp>
        <p:nvSpPr>
          <p:cNvPr id="10" name="Text Placeholder 9">
            <a:extLst>
              <a:ext uri="{FF2B5EF4-FFF2-40B4-BE49-F238E27FC236}">
                <a16:creationId xmlns:a16="http://schemas.microsoft.com/office/drawing/2014/main" id="{380278ED-0BCE-3010-687A-558694ADEB15}"/>
              </a:ext>
            </a:extLst>
          </p:cNvPr>
          <p:cNvSpPr>
            <a:spLocks noGrp="1"/>
          </p:cNvSpPr>
          <p:nvPr>
            <p:ph type="body" sz="quarter" idx="21"/>
          </p:nvPr>
        </p:nvSpPr>
        <p:spPr>
          <a:xfrm>
            <a:off x="9073133" y="3868389"/>
            <a:ext cx="2532063" cy="2021066"/>
          </a:xfrm>
        </p:spPr>
        <p:txBody>
          <a:bodyPr/>
          <a:lstStyle/>
          <a:p>
            <a:r>
              <a:rPr lang="en-US" sz="2600"/>
              <a:t>Share &amp; post content to social platforms</a:t>
            </a:r>
          </a:p>
          <a:p>
            <a:r>
              <a:rPr lang="en-US" sz="2600"/>
              <a:t>Amplify in your communities</a:t>
            </a:r>
          </a:p>
        </p:txBody>
      </p:sp>
      <p:sp>
        <p:nvSpPr>
          <p:cNvPr id="3" name="Text Placeholder 2">
            <a:extLst>
              <a:ext uri="{FF2B5EF4-FFF2-40B4-BE49-F238E27FC236}">
                <a16:creationId xmlns:a16="http://schemas.microsoft.com/office/drawing/2014/main" id="{4F3CB0BE-8242-E21B-098C-3B7CCD3EFE15}"/>
              </a:ext>
            </a:extLst>
          </p:cNvPr>
          <p:cNvSpPr>
            <a:spLocks noGrp="1"/>
          </p:cNvSpPr>
          <p:nvPr>
            <p:ph type="body" sz="quarter" idx="16"/>
          </p:nvPr>
        </p:nvSpPr>
        <p:spPr>
          <a:xfrm>
            <a:off x="584200" y="3030189"/>
            <a:ext cx="2532063" cy="276999"/>
          </a:xfrm>
        </p:spPr>
        <p:txBody>
          <a:bodyPr>
            <a:noAutofit/>
          </a:bodyPr>
          <a:lstStyle/>
          <a:p>
            <a:r>
              <a:rPr lang="en-US" sz="2600"/>
              <a:t>Documentation</a:t>
            </a:r>
          </a:p>
        </p:txBody>
      </p:sp>
      <p:sp>
        <p:nvSpPr>
          <p:cNvPr id="4" name="Text Placeholder 3">
            <a:extLst>
              <a:ext uri="{FF2B5EF4-FFF2-40B4-BE49-F238E27FC236}">
                <a16:creationId xmlns:a16="http://schemas.microsoft.com/office/drawing/2014/main" id="{38B9A61B-8859-C256-3580-BE43DB5E0EF3}"/>
              </a:ext>
            </a:extLst>
          </p:cNvPr>
          <p:cNvSpPr>
            <a:spLocks noGrp="1"/>
          </p:cNvSpPr>
          <p:nvPr>
            <p:ph type="body" sz="quarter" idx="14"/>
          </p:nvPr>
        </p:nvSpPr>
        <p:spPr>
          <a:xfrm>
            <a:off x="584200" y="3875029"/>
            <a:ext cx="2532063" cy="1429109"/>
          </a:xfrm>
        </p:spPr>
        <p:txBody>
          <a:bodyPr/>
          <a:lstStyle/>
          <a:p>
            <a:r>
              <a:rPr lang="en-US" sz="2600"/>
              <a:t>Article edits</a:t>
            </a:r>
          </a:p>
          <a:p>
            <a:r>
              <a:rPr lang="en-US" sz="2600"/>
              <a:t>New content</a:t>
            </a:r>
          </a:p>
          <a:p>
            <a:r>
              <a:rPr lang="en-US" sz="2600"/>
              <a:t>Architecture</a:t>
            </a:r>
          </a:p>
        </p:txBody>
      </p:sp>
      <p:pic>
        <p:nvPicPr>
          <p:cNvPr id="11" name="Picture 10" descr="social media icon">
            <a:extLst>
              <a:ext uri="{FF2B5EF4-FFF2-40B4-BE49-F238E27FC236}">
                <a16:creationId xmlns:a16="http://schemas.microsoft.com/office/drawing/2014/main" id="{5358C31E-2141-9489-3CC5-C8D733A7111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74684" y="2024349"/>
            <a:ext cx="1005840" cy="1005840"/>
          </a:xfrm>
          <a:prstGeom prst="rect">
            <a:avLst/>
          </a:prstGeom>
        </p:spPr>
      </p:pic>
      <p:pic>
        <p:nvPicPr>
          <p:cNvPr id="12" name="Picture 11" descr="smart home icon">
            <a:extLst>
              <a:ext uri="{FF2B5EF4-FFF2-40B4-BE49-F238E27FC236}">
                <a16:creationId xmlns:a16="http://schemas.microsoft.com/office/drawing/2014/main" id="{46431F4C-E6F0-26F4-573A-1D63D7496512}"/>
              </a:ext>
            </a:extLst>
          </p:cNvPr>
          <p:cNvPicPr>
            <a:picLocks noChangeAspect="1"/>
          </p:cNvPicPr>
          <p:nvPr/>
        </p:nvPicPr>
        <p:blipFill>
          <a:blip r:embed="rId3"/>
          <a:stretch>
            <a:fillRect/>
          </a:stretch>
        </p:blipFill>
        <p:spPr>
          <a:xfrm>
            <a:off x="5945188" y="2024349"/>
            <a:ext cx="1005840" cy="1005840"/>
          </a:xfrm>
          <a:prstGeom prst="rect">
            <a:avLst/>
          </a:prstGeom>
        </p:spPr>
      </p:pic>
      <p:pic>
        <p:nvPicPr>
          <p:cNvPr id="14" name="Picture 13" descr="checkmark and speedometer icon">
            <a:extLst>
              <a:ext uri="{FF2B5EF4-FFF2-40B4-BE49-F238E27FC236}">
                <a16:creationId xmlns:a16="http://schemas.microsoft.com/office/drawing/2014/main" id="{D3D2A3E2-82C8-6C72-92CD-45C5E8F0C7E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5692" y="2024349"/>
            <a:ext cx="1005840" cy="1005840"/>
          </a:xfrm>
          <a:prstGeom prst="rect">
            <a:avLst/>
          </a:prstGeom>
        </p:spPr>
      </p:pic>
      <p:pic>
        <p:nvPicPr>
          <p:cNvPr id="20" name="Picture 19" descr="scroll and pencil icon">
            <a:extLst>
              <a:ext uri="{FF2B5EF4-FFF2-40B4-BE49-F238E27FC236}">
                <a16:creationId xmlns:a16="http://schemas.microsoft.com/office/drawing/2014/main" id="{B997CE58-FEF1-D127-8923-6450EFC8CDE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0081" y="2024349"/>
            <a:ext cx="1006054" cy="1005840"/>
          </a:xfrm>
          <a:prstGeom prst="rect">
            <a:avLst/>
          </a:prstGeom>
        </p:spPr>
      </p:pic>
    </p:spTree>
    <p:extLst>
      <p:ext uri="{BB962C8B-B14F-4D97-AF65-F5344CB8AC3E}">
        <p14:creationId xmlns:p14="http://schemas.microsoft.com/office/powerpoint/2010/main" val="1247833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eloper Relations Content and Learning">
            <a:extLst>
              <a:ext uri="{FF2B5EF4-FFF2-40B4-BE49-F238E27FC236}">
                <a16:creationId xmlns:a16="http://schemas.microsoft.com/office/drawing/2014/main" id="{E2140487-A913-4441-9C6E-7C8C445F627D}"/>
              </a:ext>
            </a:extLst>
          </p:cNvPr>
          <p:cNvPicPr>
            <a:picLocks noChangeAspect="1"/>
          </p:cNvPicPr>
          <p:nvPr/>
        </p:nvPicPr>
        <p:blipFill>
          <a:blip r:embed="rId3"/>
          <a:stretch>
            <a:fillRect/>
          </a:stretch>
        </p:blipFill>
        <p:spPr>
          <a:xfrm>
            <a:off x="4197638" y="6656173"/>
            <a:ext cx="3254840" cy="102399"/>
          </a:xfrm>
          <a:prstGeom prst="rect">
            <a:avLst/>
          </a:prstGeom>
        </p:spPr>
      </p:pic>
      <p:sp>
        <p:nvSpPr>
          <p:cNvPr id="5" name="Title 4">
            <a:extLst>
              <a:ext uri="{FF2B5EF4-FFF2-40B4-BE49-F238E27FC236}">
                <a16:creationId xmlns:a16="http://schemas.microsoft.com/office/drawing/2014/main" id="{0C4627E3-E9B7-584F-BF35-1B3AF0A2FA52}"/>
              </a:ext>
            </a:extLst>
          </p:cNvPr>
          <p:cNvSpPr>
            <a:spLocks noGrp="1"/>
          </p:cNvSpPr>
          <p:nvPr>
            <p:ph type="title"/>
          </p:nvPr>
        </p:nvSpPr>
        <p:spPr>
          <a:xfrm>
            <a:off x="4297454" y="1337601"/>
            <a:ext cx="6667500" cy="714094"/>
          </a:xfrm>
        </p:spPr>
        <p:txBody>
          <a:bodyPr/>
          <a:lstStyle/>
          <a:p>
            <a:r>
              <a:rPr lang="en-US" sz="5400">
                <a:latin typeface="Segoe UI Semibold (Headings)"/>
              </a:rPr>
              <a:t>Docs Tips &amp; Tricks</a:t>
            </a:r>
          </a:p>
        </p:txBody>
      </p:sp>
      <p:pic>
        <p:nvPicPr>
          <p:cNvPr id="2" name="Picture 1">
            <a:extLst>
              <a:ext uri="{FF2B5EF4-FFF2-40B4-BE49-F238E27FC236}">
                <a16:creationId xmlns:a16="http://schemas.microsoft.com/office/drawing/2014/main" id="{A17400B1-D8B4-4512-9558-B8BC4069DF0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56321" y="0"/>
            <a:ext cx="3535679" cy="2059619"/>
          </a:xfrm>
          <a:prstGeom prst="rect">
            <a:avLst/>
          </a:prstGeom>
        </p:spPr>
      </p:pic>
    </p:spTree>
    <p:extLst>
      <p:ext uri="{BB962C8B-B14F-4D97-AF65-F5344CB8AC3E}">
        <p14:creationId xmlns:p14="http://schemas.microsoft.com/office/powerpoint/2010/main" val="513115765"/>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A3E6A367DDCA40A5262B39516C1AB1" ma:contentTypeVersion="15" ma:contentTypeDescription="Create a new document." ma:contentTypeScope="" ma:versionID="0a48cdeb48ca78859b499816dffe88e9">
  <xsd:schema xmlns:xsd="http://www.w3.org/2001/XMLSchema" xmlns:xs="http://www.w3.org/2001/XMLSchema" xmlns:p="http://schemas.microsoft.com/office/2006/metadata/properties" xmlns:ns1="http://schemas.microsoft.com/sharepoint/v3" xmlns:ns2="6624e980-b10e-489d-b431-995c1ca06580" xmlns:ns3="12ff42f6-9a3e-4240-8117-2fa944783aba" xmlns:ns4="230e9df3-be65-4c73-a93b-d1236ebd677e" targetNamespace="http://schemas.microsoft.com/office/2006/metadata/properties" ma:root="true" ma:fieldsID="f89a8c27398c3b529c035d2ab0b4d96a" ns1:_="" ns2:_="" ns3:_="" ns4:_="">
    <xsd:import namespace="http://schemas.microsoft.com/sharepoint/v3"/>
    <xsd:import namespace="6624e980-b10e-489d-b431-995c1ca06580"/>
    <xsd:import namespace="12ff42f6-9a3e-4240-8117-2fa944783ab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LengthInSecond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24e980-b10e-489d-b431-995c1ca065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ff42f6-9a3e-4240-8117-2fa944783ab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62b0503-2bdb-4b2d-9a31-6b99714f1a5c}" ma:internalName="TaxCatchAll" ma:showField="CatchAllData" ma:web="12ff42f6-9a3e-4240-8117-2fa944783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624e980-b10e-489d-b431-995c1ca06580" xsi:nil="true"/>
    <SharedWithUsers xmlns="12ff42f6-9a3e-4240-8117-2fa944783aba">
      <UserInfo>
        <DisplayName>Niveditha Narva</DisplayName>
        <AccountId>142</AccountId>
        <AccountType/>
      </UserInfo>
    </SharedWithUsers>
    <lcf76f155ced4ddcb4097134ff3c332f xmlns="6624e980-b10e-489d-b431-995c1ca06580">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00AC9EE-B498-41CB-9C97-C285B3B240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624e980-b10e-489d-b431-995c1ca06580"/>
    <ds:schemaRef ds:uri="12ff42f6-9a3e-4240-8117-2fa944783ab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EC29FB-639A-4664-8097-8C49BDEE6C8F}">
  <ds:schemaRefs>
    <ds:schemaRef ds:uri="http://schemas.microsoft.com/sharepoint/v3/contenttype/forms"/>
  </ds:schemaRefs>
</ds:datastoreItem>
</file>

<file path=customXml/itemProps3.xml><?xml version="1.0" encoding="utf-8"?>
<ds:datastoreItem xmlns:ds="http://schemas.openxmlformats.org/officeDocument/2006/customXml" ds:itemID="{C44A3D8B-A107-4B0D-B3BF-11EE02340FF6}">
  <ds:schemaRefs>
    <ds:schemaRef ds:uri="12ff42f6-9a3e-4240-8117-2fa944783aba"/>
    <ds:schemaRef ds:uri="230e9df3-be65-4c73-a93b-d1236ebd677e"/>
    <ds:schemaRef ds:uri="6624e980-b10e-489d-b431-995c1ca065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472</TotalTime>
  <Words>7537</Words>
  <Application>Microsoft Office PowerPoint</Application>
  <PresentationFormat>Widescreen</PresentationFormat>
  <Paragraphs>498</Paragraphs>
  <Slides>56</Slides>
  <Notes>52</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56</vt:i4>
      </vt:variant>
    </vt:vector>
  </HeadingPairs>
  <TitlesOfParts>
    <vt:vector size="73" baseType="lpstr">
      <vt:lpstr>-apple-system</vt:lpstr>
      <vt:lpstr>Arial</vt:lpstr>
      <vt:lpstr>Calibri</vt:lpstr>
      <vt:lpstr>Calibri Light</vt:lpstr>
      <vt:lpstr>Consolas</vt:lpstr>
      <vt:lpstr>Lucida Console</vt:lpstr>
      <vt:lpstr>Segoe UI</vt:lpstr>
      <vt:lpstr>Segoe UI Light</vt:lpstr>
      <vt:lpstr>Segoe UI Semibold</vt:lpstr>
      <vt:lpstr>Segoe UI Semibold (Headings)</vt:lpstr>
      <vt:lpstr>Segoe UI Semilight</vt:lpstr>
      <vt:lpstr>SegoeUI-BoldItalic</vt:lpstr>
      <vt:lpstr>Wingdings</vt:lpstr>
      <vt:lpstr>Office Theme</vt:lpstr>
      <vt:lpstr>APEX Template 2017 </vt:lpstr>
      <vt:lpstr>1_9-51056_Build 2019 Keynote_Light Gray Template</vt:lpstr>
      <vt:lpstr>White Template</vt:lpstr>
      <vt:lpstr>You + Microsoft’s open-source Docs on GitHub </vt:lpstr>
      <vt:lpstr>Agenda</vt:lpstr>
      <vt:lpstr>Microsoft Learn. Spark Possibility</vt:lpstr>
      <vt:lpstr>Introductions</vt:lpstr>
      <vt:lpstr>Content &amp; Learning Vision</vt:lpstr>
      <vt:lpstr>What is DevRel?</vt:lpstr>
      <vt:lpstr>Microsoft Learn. Spark Possibility</vt:lpstr>
      <vt:lpstr>Where will you contribute?</vt:lpstr>
      <vt:lpstr>Docs Tips &amp; Tricks</vt:lpstr>
      <vt:lpstr>Docs Navigation</vt:lpstr>
      <vt:lpstr>Doc Navigation Save to Collections</vt:lpstr>
      <vt:lpstr>Doc Navigation Save to Collections 2</vt:lpstr>
      <vt:lpstr>Doc Navigation Top Search Bar</vt:lpstr>
      <vt:lpstr>Doc Navigation Technology TOC    </vt:lpstr>
      <vt:lpstr>Doc Navigation TOC</vt:lpstr>
      <vt:lpstr>Doc Navigation TOC 2</vt:lpstr>
      <vt:lpstr>Doc Navigation PDF</vt:lpstr>
      <vt:lpstr>Moniker Ranges</vt:lpstr>
      <vt:lpstr>F1</vt:lpstr>
      <vt:lpstr>SQL Server offline help</vt:lpstr>
      <vt:lpstr>How to Contribute</vt:lpstr>
      <vt:lpstr>Anyone can contribute to Microsoft Docs! </vt:lpstr>
      <vt:lpstr>What belongs in Docs issues and PRs?</vt:lpstr>
      <vt:lpstr>Contribute via a GitHub Issue</vt:lpstr>
      <vt:lpstr>New GitHub Issue</vt:lpstr>
      <vt:lpstr>New GitHub Issue, Dark Theme</vt:lpstr>
      <vt:lpstr>GitHub Dark Theme</vt:lpstr>
      <vt:lpstr>Dark Theme in Docs.Microsoft.com too</vt:lpstr>
      <vt:lpstr>Contribute via a GitHub Pull Request (PR)</vt:lpstr>
      <vt:lpstr>GitHub Edit Article Pencil</vt:lpstr>
      <vt:lpstr>Edit article  in GitHub</vt:lpstr>
      <vt:lpstr>GitHub Edit article bottom</vt:lpstr>
      <vt:lpstr>Pull Request Created</vt:lpstr>
      <vt:lpstr>Pull Request Created 1</vt:lpstr>
      <vt:lpstr>Pull Request Created 2</vt:lpstr>
      <vt:lpstr>Pull Request Created 3</vt:lpstr>
      <vt:lpstr>Pull Request Created 4</vt:lpstr>
      <vt:lpstr>Edit PR in-line</vt:lpstr>
      <vt:lpstr>Wrap-up</vt:lpstr>
      <vt:lpstr>Credit Due!</vt:lpstr>
      <vt:lpstr>Stop worrying and love the Pull Request</vt:lpstr>
      <vt:lpstr>Localization/Translation Feedback </vt:lpstr>
      <vt:lpstr>GitHub Hosts  Microsoft Docs</vt:lpstr>
      <vt:lpstr>Docs Behind the Scenes</vt:lpstr>
      <vt:lpstr>GitHub Basics</vt:lpstr>
      <vt:lpstr>GitHub Basics 2</vt:lpstr>
      <vt:lpstr>GitHub Basics 3</vt:lpstr>
      <vt:lpstr>Resources on  Git and  GitHub from Learn</vt:lpstr>
      <vt:lpstr>What’s New in Docs?</vt:lpstr>
      <vt:lpstr>Default branch is now main</vt:lpstr>
      <vt:lpstr>Your Docs + Learn profile </vt:lpstr>
      <vt:lpstr>Azure Cosmos DB for [API]</vt:lpstr>
      <vt:lpstr>Contributor Spotlight</vt:lpstr>
      <vt:lpstr>MVPs: Docs and Learn Champion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Roth</dc:creator>
  <cp:lastModifiedBy>William Assaf</cp:lastModifiedBy>
  <cp:revision>3</cp:revision>
  <dcterms:created xsi:type="dcterms:W3CDTF">2020-11-05T15:01:44Z</dcterms:created>
  <dcterms:modified xsi:type="dcterms:W3CDTF">2022-12-02T20:01:06Z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0x01010087A3E6A367DDCA40A5262B39516C1AB1</vt:lpwstr>
  </property>
  <property fmtid="{D5CDD505-2E9C-101B-9397-08002B2CF9AE}" pid="3" name="MediaServiceImageTags">
    <vt:lpwstr/>
  </property>
</Properties>
</file>